
<file path=[Content_Types].xml><?xml version="1.0" encoding="utf-8"?>
<Types xmlns="http://schemas.openxmlformats.org/package/2006/content-types">
  <Default Extension="png" ContentType="image/png"/>
  <Default Extension="bmp" ContentType="image/bmp"/>
  <Default Extension="pdf" ContentType="application/pdf"/>
  <Default Extension="rels" ContentType="application/vnd.openxmlformats-package.relationships+xml"/>
  <Default Extension="jpeg" ContentType="image/jpg"/>
  <Default Extension="mov" ContentType="application/movie"/>
  <Default Extension="xml" ContentType="application/xml"/>
  <Default Extension="gif" ContentType="image/gif"/>
  <Default Extension="tif" ContentType="image/tif"/>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tableStyles.xml" ContentType="application/vnd.openxmlformats-officedocument.presentationml.tableStyles+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media1.mp4" ContentType="video/unknown"/>
  <Override PartName="/ppt/media/media2.mp4" ContentType="video/unknown"/>
  <Override PartName="/ppt/media/media3.mp4" ContentType="video/unknown"/>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ustomXml" Target="../customXml/item1.xml"/><Relationship Id="rId7" Type="http://schemas.openxmlformats.org/officeDocument/2006/relationships/notesMaster" Target="notesMasters/notesMaster1.xml"/><Relationship Id="rId2" Type="http://schemas.openxmlformats.org/officeDocument/2006/relationships/viewProps" Target="viewProps.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customXml" Target="../customXml/item4.xml"/><Relationship Id="rId5" Type="http://schemas.openxmlformats.org/officeDocument/2006/relationships/slideMaster" Target="slideMasters/slideMaster1.xml"/><Relationship Id="rId19" Type="http://schemas.openxmlformats.org/officeDocument/2006/relationships/slide" Target="slides/slide12.xml"/><Relationship Id="rId4" Type="http://schemas.openxmlformats.org/officeDocument/2006/relationships/tableStyles" Target="tableStyle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ustomXml" Target="../customXml/item2.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ommentAuthors" Target="commentAuthors.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presProps" Target="presProps.xml"/><Relationship Id="rId6" Type="http://schemas.openxmlformats.org/officeDocument/2006/relationships/theme" Target="theme/theme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ustomXml" Target="../customXml/item3.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el">
    <p:spTree>
      <p:nvGrpSpPr>
        <p:cNvPr id="1" name=""/>
        <p:cNvGrpSpPr/>
        <p:nvPr/>
      </p:nvGrpSpPr>
      <p:grpSpPr>
        <a:xfrm>
          <a:off x="0" y="0"/>
          <a:ext cx="0" cy="0"/>
          <a:chOff x="0" y="0"/>
          <a:chExt cx="0" cy="0"/>
        </a:xfrm>
      </p:grpSpPr>
      <p:sp>
        <p:nvSpPr>
          <p:cNvPr id="11" name="Autor und Datum"/>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Autor und Datum</a:t>
            </a:r>
          </a:p>
        </p:txBody>
      </p:sp>
      <p:sp>
        <p:nvSpPr>
          <p:cNvPr id="12" name="Titel der Präsentation"/>
          <p:cNvSpPr txBox="1"/>
          <p:nvPr>
            <p:ph type="title" hasCustomPrompt="1"/>
          </p:nvPr>
        </p:nvSpPr>
        <p:spPr>
          <a:xfrm>
            <a:off x="1206496" y="2574991"/>
            <a:ext cx="21971004" cy="4648201"/>
          </a:xfrm>
          <a:prstGeom prst="rect">
            <a:avLst/>
          </a:prstGeom>
        </p:spPr>
        <p:txBody>
          <a:bodyPr anchor="b"/>
          <a:lstStyle>
            <a:lvl1pPr>
              <a:defRPr spc="-232" sz="11600"/>
            </a:lvl1pPr>
          </a:lstStyle>
          <a:p>
            <a:pPr/>
            <a:r>
              <a:t>Titel der Präsentation</a:t>
            </a:r>
          </a:p>
        </p:txBody>
      </p:sp>
      <p:sp>
        <p:nvSpPr>
          <p:cNvPr id="13" name="Textebene 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Präsentationsuntertitel</a:t>
            </a:r>
          </a:p>
          <a:p>
            <a:pPr lvl="1"/>
            <a:r>
              <a:t/>
            </a:r>
          </a:p>
          <a:p>
            <a:pPr lvl="2"/>
            <a:r>
              <a:t/>
            </a:r>
          </a:p>
          <a:p>
            <a:pPr lvl="3"/>
            <a:r>
              <a:t/>
            </a:r>
          </a:p>
          <a:p>
            <a:pPr lvl="4"/>
            <a:r>
              <a:t/>
            </a:r>
          </a:p>
        </p:txBody>
      </p:sp>
      <p:sp>
        <p:nvSpPr>
          <p:cNvPr id="1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fstellung">
    <p:spTree>
      <p:nvGrpSpPr>
        <p:cNvPr id="1" name=""/>
        <p:cNvGrpSpPr/>
        <p:nvPr/>
      </p:nvGrpSpPr>
      <p:grpSpPr>
        <a:xfrm>
          <a:off x="0" y="0"/>
          <a:ext cx="0" cy="0"/>
          <a:chOff x="0" y="0"/>
          <a:chExt cx="0" cy="0"/>
        </a:xfrm>
      </p:grpSpPr>
      <p:sp>
        <p:nvSpPr>
          <p:cNvPr id="98" name="Textebene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Aufstellung</a:t>
            </a:r>
          </a:p>
          <a:p>
            <a:pPr lvl="1"/>
            <a:r>
              <a:t/>
            </a:r>
          </a:p>
          <a:p>
            <a:pPr lvl="2"/>
            <a:r>
              <a:t/>
            </a:r>
          </a:p>
          <a:p>
            <a:pPr lvl="3"/>
            <a:r>
              <a:t/>
            </a:r>
          </a:p>
          <a:p>
            <a:pPr lvl="4"/>
            <a:r>
              <a:t/>
            </a:r>
          </a:p>
        </p:txBody>
      </p:sp>
      <p:sp>
        <p:nvSpPr>
          <p:cNvPr id="99"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kt (groß)">
    <p:spTree>
      <p:nvGrpSpPr>
        <p:cNvPr id="1" name=""/>
        <p:cNvGrpSpPr/>
        <p:nvPr/>
      </p:nvGrpSpPr>
      <p:grpSpPr>
        <a:xfrm>
          <a:off x="0" y="0"/>
          <a:ext cx="0" cy="0"/>
          <a:chOff x="0" y="0"/>
          <a:chExt cx="0" cy="0"/>
        </a:xfrm>
      </p:grpSpPr>
      <p:sp>
        <p:nvSpPr>
          <p:cNvPr id="106" name="Textebene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100 %</a:t>
            </a:r>
          </a:p>
          <a:p>
            <a:pPr lvl="1"/>
            <a:r>
              <a:t/>
            </a:r>
          </a:p>
          <a:p>
            <a:pPr lvl="2"/>
            <a:r>
              <a:t/>
            </a:r>
          </a:p>
          <a:p>
            <a:pPr lvl="3"/>
            <a:r>
              <a:t/>
            </a:r>
          </a:p>
          <a:p>
            <a:pPr lvl="4"/>
            <a:r>
              <a:t/>
            </a:r>
          </a:p>
        </p:txBody>
      </p:sp>
      <p:sp>
        <p:nvSpPr>
          <p:cNvPr id="107" name="Fakte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Fakten</a:t>
            </a:r>
          </a:p>
        </p:txBody>
      </p:sp>
      <p:sp>
        <p:nvSpPr>
          <p:cNvPr id="108"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Zitat">
    <p:spTree>
      <p:nvGrpSpPr>
        <p:cNvPr id="1" name=""/>
        <p:cNvGrpSpPr/>
        <p:nvPr/>
      </p:nvGrpSpPr>
      <p:grpSpPr>
        <a:xfrm>
          <a:off x="0" y="0"/>
          <a:ext cx="0" cy="0"/>
          <a:chOff x="0" y="0"/>
          <a:chExt cx="0" cy="0"/>
        </a:xfrm>
      </p:grpSpPr>
      <p:sp>
        <p:nvSpPr>
          <p:cNvPr id="115" name="Quellenangabe"/>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Quellenangabe</a:t>
            </a:r>
          </a:p>
        </p:txBody>
      </p:sp>
      <p:sp>
        <p:nvSpPr>
          <p:cNvPr id="116" name="Textebene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„Bemerkenswert“</a:t>
            </a:r>
          </a:p>
          <a:p>
            <a:pPr lvl="1"/>
            <a:r>
              <a:t/>
            </a:r>
          </a:p>
          <a:p>
            <a:pPr lvl="2"/>
            <a:r>
              <a:t/>
            </a:r>
          </a:p>
          <a:p>
            <a:pPr lvl="3"/>
            <a:r>
              <a:t/>
            </a:r>
          </a:p>
          <a:p>
            <a:pPr lvl="4"/>
            <a:r>
              <a:t/>
            </a:r>
          </a:p>
        </p:txBody>
      </p:sp>
      <p:sp>
        <p:nvSpPr>
          <p:cNvPr id="117"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Stück">
    <p:spTree>
      <p:nvGrpSpPr>
        <p:cNvPr id="1" name=""/>
        <p:cNvGrpSpPr/>
        <p:nvPr/>
      </p:nvGrpSpPr>
      <p:grpSpPr>
        <a:xfrm>
          <a:off x="0" y="0"/>
          <a:ext cx="0" cy="0"/>
          <a:chOff x="0" y="0"/>
          <a:chExt cx="0" cy="0"/>
        </a:xfrm>
      </p:grpSpPr>
      <p:sp>
        <p:nvSpPr>
          <p:cNvPr id="124" name="Bild"/>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ild"/>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ild"/>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34" name="Bild"/>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Foliennumm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eer">
    <p:spTree>
      <p:nvGrpSpPr>
        <p:cNvPr id="1" name=""/>
        <p:cNvGrpSpPr/>
        <p:nvPr/>
      </p:nvGrpSpPr>
      <p:grpSpPr>
        <a:xfrm>
          <a:off x="0" y="0"/>
          <a:ext cx="0" cy="0"/>
          <a:chOff x="0" y="0"/>
          <a:chExt cx="0" cy="0"/>
        </a:xfrm>
      </p:grpSpPr>
      <p:sp>
        <p:nvSpPr>
          <p:cNvPr id="142"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amp; F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Titel der Präsentation"/>
          <p:cNvSpPr txBox="1"/>
          <p:nvPr>
            <p:ph type="title" hasCustomPrompt="1"/>
          </p:nvPr>
        </p:nvSpPr>
        <p:spPr>
          <a:xfrm>
            <a:off x="1206500" y="7124700"/>
            <a:ext cx="21971000" cy="4648200"/>
          </a:xfrm>
          <a:prstGeom prst="rect">
            <a:avLst/>
          </a:prstGeom>
        </p:spPr>
        <p:txBody>
          <a:bodyPr anchor="b"/>
          <a:lstStyle>
            <a:lvl1pPr>
              <a:defRPr spc="-232" sz="11600"/>
            </a:lvl1pPr>
          </a:lstStyle>
          <a:p>
            <a:pPr/>
            <a:r>
              <a:t>Titel der Präsentation</a:t>
            </a:r>
          </a:p>
        </p:txBody>
      </p:sp>
      <p:sp>
        <p:nvSpPr>
          <p:cNvPr id="23" name="Autor und Datum"/>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Autor und Datum</a:t>
            </a:r>
          </a:p>
        </p:txBody>
      </p:sp>
      <p:sp>
        <p:nvSpPr>
          <p:cNvPr id="24" name="Textebene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Präsentationsuntertitel</a:t>
            </a:r>
          </a:p>
          <a:p>
            <a:pPr lvl="1"/>
            <a:r>
              <a:t/>
            </a:r>
          </a:p>
          <a:p>
            <a:pPr lvl="2"/>
            <a:r>
              <a:t/>
            </a:r>
          </a:p>
          <a:p>
            <a:pPr lvl="3"/>
            <a:r>
              <a:t/>
            </a:r>
          </a:p>
          <a:p>
            <a:pPr lvl="4"/>
            <a:r>
              <a:t/>
            </a:r>
          </a:p>
        </p:txBody>
      </p:sp>
      <p:sp>
        <p:nvSpPr>
          <p:cNvPr id="25"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amp; Foto 2">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Folientitel"/>
          <p:cNvSpPr txBox="1"/>
          <p:nvPr>
            <p:ph type="title" hasCustomPrompt="1"/>
          </p:nvPr>
        </p:nvSpPr>
        <p:spPr>
          <a:xfrm>
            <a:off x="1206500" y="1270000"/>
            <a:ext cx="9779000" cy="5882273"/>
          </a:xfrm>
          <a:prstGeom prst="rect">
            <a:avLst/>
          </a:prstGeom>
        </p:spPr>
        <p:txBody>
          <a:bodyPr anchor="b"/>
          <a:lstStyle/>
          <a:p>
            <a:pPr/>
            <a:r>
              <a:t>Folientitel</a:t>
            </a:r>
          </a:p>
        </p:txBody>
      </p:sp>
      <p:sp>
        <p:nvSpPr>
          <p:cNvPr id="34" name="Textebene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Folien-Untertitel</a:t>
            </a:r>
          </a:p>
          <a:p>
            <a:pPr lvl="1"/>
            <a:r>
              <a:t/>
            </a:r>
          </a:p>
          <a:p>
            <a:pPr lvl="2"/>
            <a:r>
              <a:t/>
            </a:r>
          </a:p>
          <a:p>
            <a:pPr lvl="3"/>
            <a:r>
              <a:t/>
            </a:r>
          </a:p>
          <a:p>
            <a:pPr lvl="4"/>
            <a:r>
              <a:t/>
            </a:r>
          </a:p>
        </p:txBody>
      </p:sp>
      <p:sp>
        <p:nvSpPr>
          <p:cNvPr id="35" name="Foliennumm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amp; Punkte">
    <p:spTree>
      <p:nvGrpSpPr>
        <p:cNvPr id="1" name=""/>
        <p:cNvGrpSpPr/>
        <p:nvPr/>
      </p:nvGrpSpPr>
      <p:grpSpPr>
        <a:xfrm>
          <a:off x="0" y="0"/>
          <a:ext cx="0" cy="0"/>
          <a:chOff x="0" y="0"/>
          <a:chExt cx="0" cy="0"/>
        </a:xfrm>
      </p:grpSpPr>
      <p:sp>
        <p:nvSpPr>
          <p:cNvPr id="42" name="Folientitel"/>
          <p:cNvSpPr txBox="1"/>
          <p:nvPr>
            <p:ph type="title" hasCustomPrompt="1"/>
          </p:nvPr>
        </p:nvSpPr>
        <p:spPr>
          <a:prstGeom prst="rect">
            <a:avLst/>
          </a:prstGeom>
        </p:spPr>
        <p:txBody>
          <a:bodyPr/>
          <a:lstStyle/>
          <a:p>
            <a:pPr/>
            <a:r>
              <a:t>Folientitel</a:t>
            </a:r>
          </a:p>
        </p:txBody>
      </p:sp>
      <p:sp>
        <p:nvSpPr>
          <p:cNvPr id="43" name="Folien-Untertitel"/>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Folien-Untertitel</a:t>
            </a:r>
          </a:p>
        </p:txBody>
      </p:sp>
      <p:sp>
        <p:nvSpPr>
          <p:cNvPr id="44" name="Textebene 1…"/>
          <p:cNvSpPr txBox="1"/>
          <p:nvPr>
            <p:ph type="body" idx="1" hasCustomPrompt="1"/>
          </p:nvPr>
        </p:nvSpPr>
        <p:spPr>
          <a:prstGeom prst="rect">
            <a:avLst/>
          </a:prstGeom>
        </p:spPr>
        <p:txBody>
          <a:bodyPr/>
          <a:lstStyle/>
          <a:p>
            <a:pPr/>
            <a:r>
              <a:t>Text für Folienpunkt</a:t>
            </a:r>
          </a:p>
          <a:p>
            <a:pPr lvl="1"/>
            <a:r>
              <a:t/>
            </a:r>
          </a:p>
          <a:p>
            <a:pPr lvl="2"/>
            <a:r>
              <a:t/>
            </a:r>
          </a:p>
          <a:p>
            <a:pPr lvl="3"/>
            <a:r>
              <a:t/>
            </a:r>
          </a:p>
          <a:p>
            <a:pPr lvl="4"/>
            <a:r>
              <a:t/>
            </a:r>
          </a:p>
        </p:txBody>
      </p:sp>
      <p:sp>
        <p:nvSpPr>
          <p:cNvPr id="45"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nkte">
    <p:spTree>
      <p:nvGrpSpPr>
        <p:cNvPr id="1" name=""/>
        <p:cNvGrpSpPr/>
        <p:nvPr/>
      </p:nvGrpSpPr>
      <p:grpSpPr>
        <a:xfrm>
          <a:off x="0" y="0"/>
          <a:ext cx="0" cy="0"/>
          <a:chOff x="0" y="0"/>
          <a:chExt cx="0" cy="0"/>
        </a:xfrm>
      </p:grpSpPr>
      <p:sp>
        <p:nvSpPr>
          <p:cNvPr id="52" name="Textebene 1…"/>
          <p:cNvSpPr txBox="1"/>
          <p:nvPr>
            <p:ph type="body" idx="1" hasCustomPrompt="1"/>
          </p:nvPr>
        </p:nvSpPr>
        <p:spPr>
          <a:prstGeom prst="rect">
            <a:avLst/>
          </a:prstGeom>
        </p:spPr>
        <p:txBody>
          <a:bodyPr numCol="2" spcCol="1098550"/>
          <a:lstStyle/>
          <a:p>
            <a:pPr/>
            <a:r>
              <a:t>Text für Folienpunkt</a:t>
            </a:r>
          </a:p>
          <a:p>
            <a:pPr lvl="1"/>
            <a:r>
              <a:t/>
            </a:r>
          </a:p>
          <a:p>
            <a:pPr lvl="2"/>
            <a:r>
              <a:t/>
            </a:r>
          </a:p>
          <a:p>
            <a:pPr lvl="3"/>
            <a:r>
              <a:t/>
            </a:r>
          </a:p>
          <a:p>
            <a:pPr lvl="4"/>
            <a:r>
              <a:t/>
            </a:r>
          </a:p>
        </p:txBody>
      </p:sp>
      <p:sp>
        <p:nvSpPr>
          <p:cNvPr id="53"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Punkte &amp; Foto">
    <p:spTree>
      <p:nvGrpSpPr>
        <p:cNvPr id="1" name=""/>
        <p:cNvGrpSpPr/>
        <p:nvPr/>
      </p:nvGrpSpPr>
      <p:grpSpPr>
        <a:xfrm>
          <a:off x="0" y="0"/>
          <a:ext cx="0" cy="0"/>
          <a:chOff x="0" y="0"/>
          <a:chExt cx="0" cy="0"/>
        </a:xfrm>
      </p:grpSpPr>
      <p:sp>
        <p:nvSpPr>
          <p:cNvPr id="60" name="Folien-Untertitel"/>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Folien-Untertitel</a:t>
            </a:r>
          </a:p>
        </p:txBody>
      </p:sp>
      <p:sp>
        <p:nvSpPr>
          <p:cNvPr id="61" name="Textebene 1…"/>
          <p:cNvSpPr txBox="1"/>
          <p:nvPr>
            <p:ph type="body" sz="half" idx="1" hasCustomPrompt="1"/>
          </p:nvPr>
        </p:nvSpPr>
        <p:spPr>
          <a:xfrm>
            <a:off x="1206500" y="4248504"/>
            <a:ext cx="9779000" cy="8256630"/>
          </a:xfrm>
          <a:prstGeom prst="rect">
            <a:avLst/>
          </a:prstGeom>
        </p:spPr>
        <p:txBody>
          <a:bodyPr/>
          <a:lstStyle/>
          <a:p>
            <a:pPr/>
            <a:r>
              <a:t>Text für Folienpunkt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Folientitel"/>
          <p:cNvSpPr txBox="1"/>
          <p:nvPr>
            <p:ph type="title" hasCustomPrompt="1"/>
          </p:nvPr>
        </p:nvSpPr>
        <p:spPr>
          <a:xfrm>
            <a:off x="1206500" y="1079500"/>
            <a:ext cx="9779000" cy="1435100"/>
          </a:xfrm>
          <a:prstGeom prst="rect">
            <a:avLst/>
          </a:prstGeom>
        </p:spPr>
        <p:txBody>
          <a:bodyPr/>
          <a:lstStyle/>
          <a:p>
            <a:pPr/>
            <a:r>
              <a:t>Folientitel</a:t>
            </a:r>
          </a:p>
        </p:txBody>
      </p:sp>
      <p:sp>
        <p:nvSpPr>
          <p:cNvPr id="6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bschnitt">
    <p:spTree>
      <p:nvGrpSpPr>
        <p:cNvPr id="1" name=""/>
        <p:cNvGrpSpPr/>
        <p:nvPr/>
      </p:nvGrpSpPr>
      <p:grpSpPr>
        <a:xfrm>
          <a:off x="0" y="0"/>
          <a:ext cx="0" cy="0"/>
          <a:chOff x="0" y="0"/>
          <a:chExt cx="0" cy="0"/>
        </a:xfrm>
      </p:grpSpPr>
      <p:sp>
        <p:nvSpPr>
          <p:cNvPr id="71" name="Titel des Abschnitts"/>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Titel des Abschnitts</a:t>
            </a:r>
          </a:p>
        </p:txBody>
      </p:sp>
      <p:sp>
        <p:nvSpPr>
          <p:cNvPr id="72" name="Foliennumm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ur Titel">
    <p:spTree>
      <p:nvGrpSpPr>
        <p:cNvPr id="1" name=""/>
        <p:cNvGrpSpPr/>
        <p:nvPr/>
      </p:nvGrpSpPr>
      <p:grpSpPr>
        <a:xfrm>
          <a:off x="0" y="0"/>
          <a:ext cx="0" cy="0"/>
          <a:chOff x="0" y="0"/>
          <a:chExt cx="0" cy="0"/>
        </a:xfrm>
      </p:grpSpPr>
      <p:sp>
        <p:nvSpPr>
          <p:cNvPr id="79" name="Folientitel"/>
          <p:cNvSpPr txBox="1"/>
          <p:nvPr>
            <p:ph type="title" hasCustomPrompt="1"/>
          </p:nvPr>
        </p:nvSpPr>
        <p:spPr>
          <a:xfrm>
            <a:off x="1206500" y="1079500"/>
            <a:ext cx="21971000" cy="1434949"/>
          </a:xfrm>
          <a:prstGeom prst="rect">
            <a:avLst/>
          </a:prstGeom>
        </p:spPr>
        <p:txBody>
          <a:bodyPr/>
          <a:lstStyle/>
          <a:p>
            <a:pPr/>
            <a:r>
              <a:t>Folientitel</a:t>
            </a:r>
          </a:p>
        </p:txBody>
      </p:sp>
      <p:sp>
        <p:nvSpPr>
          <p:cNvPr id="80" name="Folien-Untertitel"/>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Folien-Untertitel</a:t>
            </a:r>
          </a:p>
        </p:txBody>
      </p:sp>
      <p:sp>
        <p:nvSpPr>
          <p:cNvPr id="81"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Titel"/>
          <p:cNvSpPr txBox="1"/>
          <p:nvPr>
            <p:ph type="title" hasCustomPrompt="1"/>
          </p:nvPr>
        </p:nvSpPr>
        <p:spPr>
          <a:xfrm>
            <a:off x="1206500" y="1079500"/>
            <a:ext cx="21971000" cy="1435100"/>
          </a:xfrm>
          <a:prstGeom prst="rect">
            <a:avLst/>
          </a:prstGeom>
        </p:spPr>
        <p:txBody>
          <a:bodyPr/>
          <a:lstStyle/>
          <a:p>
            <a:pPr/>
            <a:r>
              <a:t>Agenda-Titel</a:t>
            </a:r>
          </a:p>
        </p:txBody>
      </p:sp>
      <p:sp>
        <p:nvSpPr>
          <p:cNvPr id="89" name="Agenda-Untertitel"/>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Agenda-Untertitel</a:t>
            </a:r>
          </a:p>
        </p:txBody>
      </p:sp>
      <p:sp>
        <p:nvSpPr>
          <p:cNvPr id="90" name="Textebene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Agendathemen</a:t>
            </a:r>
          </a:p>
          <a:p>
            <a:pPr lvl="1"/>
            <a:r>
              <a:t/>
            </a:r>
          </a:p>
          <a:p>
            <a:pPr lvl="2"/>
            <a:r>
              <a:t/>
            </a:r>
          </a:p>
          <a:p>
            <a:pPr lvl="3"/>
            <a:r>
              <a:t/>
            </a:r>
          </a:p>
          <a:p>
            <a:pPr lvl="4"/>
            <a:r>
              <a:t/>
            </a:r>
          </a:p>
        </p:txBody>
      </p:sp>
      <p:sp>
        <p:nvSpPr>
          <p:cNvPr id="91"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Folientitel"/>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Folientitel</a:t>
            </a:r>
          </a:p>
        </p:txBody>
      </p:sp>
      <p:sp>
        <p:nvSpPr>
          <p:cNvPr id="3" name="Textebene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 für Folienpunkt</a:t>
            </a:r>
          </a:p>
          <a:p>
            <a:pPr lvl="1"/>
            <a:r>
              <a:t/>
            </a:r>
          </a:p>
          <a:p>
            <a:pPr lvl="2"/>
            <a:r>
              <a:t/>
            </a:r>
          </a:p>
          <a:p>
            <a:pPr lvl="3"/>
            <a:r>
              <a:t/>
            </a:r>
          </a:p>
          <a:p>
            <a:pPr lvl="4"/>
            <a:r>
              <a:t/>
            </a:r>
          </a:p>
        </p:txBody>
      </p:sp>
      <p:sp>
        <p:nvSpPr>
          <p:cNvPr id="4" name="Foliennumm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umpark.com/seas-of-plastic-infographic/" TargetMode="External"/><Relationship Id="rId3" Type="http://schemas.openxmlformats.org/officeDocument/2006/relationships/hyperlink" Target="https://www.nationalgeographic.com/new-york-city-skyline-tallest-midtown-manhattan/" TargetMode="External"/><Relationship Id="rId4" Type="http://schemas.openxmlformats.org/officeDocument/2006/relationships/hyperlink" Target="http://www.evolutionoftheweb.co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e.wikipedia.org/wiki/Corporate_Identity"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g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 Id="rId3" Type="http://schemas.openxmlformats.org/officeDocument/2006/relationships/image" Target="../media/image2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Matrix Raining Code.mp4" descr="Matrix Raining Code.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45906" y="-82072"/>
            <a:ext cx="24675812" cy="13880144"/>
          </a:xfrm>
          <a:prstGeom prst="rect">
            <a:avLst/>
          </a:prstGeom>
          <a:ln w="12700">
            <a:miter lim="400000"/>
          </a:ln>
        </p:spPr>
      </p:pic>
      <p:sp>
        <p:nvSpPr>
          <p:cNvPr id="152" name="Daten und Design…"/>
          <p:cNvSpPr txBox="1"/>
          <p:nvPr>
            <p:ph type="ctrTitle"/>
          </p:nvPr>
        </p:nvSpPr>
        <p:spPr>
          <a:xfrm>
            <a:off x="1206496" y="4787900"/>
            <a:ext cx="21971004" cy="4648200"/>
          </a:xfrm>
          <a:prstGeom prst="rect">
            <a:avLst/>
          </a:prstGeom>
        </p:spPr>
        <p:txBody>
          <a:bodyPr anchor="t"/>
          <a:lstStyle/>
          <a:p>
            <a:pPr>
              <a:defRPr b="0">
                <a:solidFill>
                  <a:srgbClr val="FFFFFF"/>
                </a:solidFill>
                <a:latin typeface="Averta for TBWA Regular"/>
                <a:ea typeface="Averta for TBWA Regular"/>
                <a:cs typeface="Averta for TBWA Regular"/>
                <a:sym typeface="Averta for TBWA Regular"/>
              </a:defRPr>
            </a:pPr>
            <a:r>
              <a:t>Daten und Design</a:t>
            </a:r>
          </a:p>
          <a:p>
            <a:pPr>
              <a:defRPr b="0">
                <a:solidFill>
                  <a:srgbClr val="FFFFFF"/>
                </a:solidFill>
                <a:latin typeface="Averta for TBWA Light"/>
                <a:ea typeface="Averta for TBWA Light"/>
                <a:cs typeface="Averta for TBWA Light"/>
                <a:sym typeface="Averta for TBWA Light"/>
              </a:defRPr>
            </a:pPr>
            <a:r>
              <a:t>Infografik</a:t>
            </a:r>
          </a:p>
        </p:txBody>
      </p:sp>
      <p:sp>
        <p:nvSpPr>
          <p:cNvPr id="153" name="Dominik Höbert…"/>
          <p:cNvSpPr txBox="1"/>
          <p:nvPr/>
        </p:nvSpPr>
        <p:spPr>
          <a:xfrm>
            <a:off x="1206496" y="11372742"/>
            <a:ext cx="21971004" cy="15695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80000"/>
              </a:lnSpc>
              <a:defRPr spc="-100" sz="5000">
                <a:solidFill>
                  <a:srgbClr val="FFFFFF"/>
                </a:solidFill>
                <a:latin typeface="Averta for TBWA Regular"/>
                <a:ea typeface="Averta for TBWA Regular"/>
                <a:cs typeface="Averta for TBWA Regular"/>
                <a:sym typeface="Averta for TBWA Regular"/>
              </a:defRPr>
            </a:pPr>
            <a:r>
              <a:t>Dominik Höbert</a:t>
            </a:r>
          </a:p>
          <a:p>
            <a:pPr algn="l">
              <a:lnSpc>
                <a:spcPct val="80000"/>
              </a:lnSpc>
              <a:defRPr spc="-100" sz="5000">
                <a:solidFill>
                  <a:srgbClr val="FFFFFF"/>
                </a:solidFill>
                <a:latin typeface="Averta for TBWA Regular"/>
                <a:ea typeface="Averta for TBWA Regular"/>
                <a:cs typeface="Averta for TBWA Regular"/>
                <a:sym typeface="Averta for TBWA Regular"/>
              </a:defRPr>
            </a:pPr>
            <a:r>
              <a:t>Bernhard Grafl</a:t>
            </a:r>
          </a:p>
        </p:txBody>
      </p:sp>
      <p:sp>
        <p:nvSpPr>
          <p:cNvPr id="154" name="Text"/>
          <p:cNvSpPr txBox="1"/>
          <p:nvPr/>
        </p:nvSpPr>
        <p:spPr>
          <a:xfrm>
            <a:off x="11982500" y="6754317"/>
            <a:ext cx="673000" cy="461366"/>
          </a:xfrm>
          <a:prstGeom prst="rect">
            <a:avLst/>
          </a:prstGeom>
          <a:ln w="12700">
            <a:miter lim="400000"/>
          </a:ln>
        </p:spPr>
        <p:txBody>
          <a:bodyPr wrap="none" lIns="50800" tIns="50800" rIns="50800" bIns="50800" anchor="ctr">
            <a:spAutoFit/>
          </a:bodyPr>
          <a:lstStyle/>
          <a:p>
            <a:pPr/>
          </a:p>
        </p:txBody>
      </p:sp>
      <p:sp>
        <p:nvSpPr>
          <p:cNvPr id="155" name="Text"/>
          <p:cNvSpPr txBox="1"/>
          <p:nvPr/>
        </p:nvSpPr>
        <p:spPr>
          <a:xfrm>
            <a:off x="12109500" y="6881317"/>
            <a:ext cx="673000" cy="461366"/>
          </a:xfrm>
          <a:prstGeom prst="rect">
            <a:avLst/>
          </a:prstGeom>
          <a:ln w="12700">
            <a:miter lim="400000"/>
          </a:ln>
        </p:spPr>
        <p:txBody>
          <a:bodyPr wrap="none" lIns="50800" tIns="50800" rIns="50800" bIns="50800" anchor="ctr">
            <a:spAutoFit/>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9688"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1"/>
                </p:tgtEl>
              </p:cMediaNode>
            </p:video>
            <p:seq concurrent="1" prevAc="none" nextAc="seek">
              <p:cTn id="8" evtFilter="cancelBubble" nodeType="interactiveSeq" restart="whenNotActive" fill="hold">
                <p:stCondLst>
                  <p:cond delay="0" evt="onClick">
                    <p:tgtEl>
                      <p:spTgt spid="15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1"/>
                                        </p:tgtEl>
                                      </p:cBhvr>
                                    </p:cmd>
                                  </p:childTnLst>
                                </p:cTn>
                              </p:par>
                            </p:childTnLst>
                          </p:cTn>
                        </p:par>
                      </p:childTnLst>
                    </p:cTn>
                  </p:par>
                </p:childTnLst>
              </p:cTn>
              <p:nextCondLst>
                <p:cond delay="0" evt="onClick">
                  <p:tgtEl>
                    <p:spTgt spid="15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76" name="640w-a1n3AvtK3LQ.jpg" descr="640w-a1n3AvtK3LQ.jpg"/>
          <p:cNvPicPr>
            <a:picLocks noChangeAspect="1"/>
          </p:cNvPicPr>
          <p:nvPr/>
        </p:nvPicPr>
        <p:blipFill>
          <a:blip r:embed="rId2">
            <a:extLst/>
          </a:blip>
          <a:stretch>
            <a:fillRect/>
          </a:stretch>
        </p:blipFill>
        <p:spPr>
          <a:xfrm>
            <a:off x="5543232" y="-19522711"/>
            <a:ext cx="13297536" cy="3324383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78" name="B02C39F9-2BE7-4B0D-9D66-D1423A6A314D_v0_h.jpg" descr="B02C39F9-2BE7-4B0D-9D66-D1423A6A314D_v0_h.jpg"/>
          <p:cNvPicPr>
            <a:picLocks noChangeAspect="1"/>
          </p:cNvPicPr>
          <p:nvPr/>
        </p:nvPicPr>
        <p:blipFill>
          <a:blip r:embed="rId2">
            <a:extLst/>
          </a:blip>
          <a:stretch>
            <a:fillRect/>
          </a:stretch>
        </p:blipFill>
        <p:spPr>
          <a:xfrm>
            <a:off x="-83609" y="-120650"/>
            <a:ext cx="12228980" cy="7317007"/>
          </a:xfrm>
          <a:prstGeom prst="rect">
            <a:avLst/>
          </a:prstGeom>
          <a:ln w="12700">
            <a:miter lim="400000"/>
          </a:ln>
        </p:spPr>
      </p:pic>
      <p:pic>
        <p:nvPicPr>
          <p:cNvPr id="179" name="thumb_11594147_segments_list.jpg" descr="thumb_11594147_segments_list.jpg"/>
          <p:cNvPicPr>
            <a:picLocks noChangeAspect="1"/>
          </p:cNvPicPr>
          <p:nvPr/>
        </p:nvPicPr>
        <p:blipFill>
          <a:blip r:embed="rId3">
            <a:extLst/>
          </a:blip>
          <a:stretch>
            <a:fillRect/>
          </a:stretch>
        </p:blipFill>
        <p:spPr>
          <a:xfrm>
            <a:off x="12342018" y="-120650"/>
            <a:ext cx="13008012" cy="7317007"/>
          </a:xfrm>
          <a:prstGeom prst="rect">
            <a:avLst/>
          </a:prstGeom>
          <a:ln w="12700">
            <a:miter lim="400000"/>
          </a:ln>
        </p:spPr>
      </p:pic>
      <p:pic>
        <p:nvPicPr>
          <p:cNvPr id="180" name="zib.jpg" descr="zib.jpg"/>
          <p:cNvPicPr>
            <a:picLocks noChangeAspect="1"/>
          </p:cNvPicPr>
          <p:nvPr/>
        </p:nvPicPr>
        <p:blipFill>
          <a:blip r:embed="rId4">
            <a:extLst/>
          </a:blip>
          <a:stretch>
            <a:fillRect/>
          </a:stretch>
        </p:blipFill>
        <p:spPr>
          <a:xfrm>
            <a:off x="-417010" y="7537515"/>
            <a:ext cx="12494648" cy="6247325"/>
          </a:xfrm>
          <a:prstGeom prst="rect">
            <a:avLst/>
          </a:prstGeom>
          <a:ln w="12700">
            <a:miter lim="400000"/>
          </a:ln>
        </p:spPr>
      </p:pic>
      <p:pic>
        <p:nvPicPr>
          <p:cNvPr id="181" name="A6C05105-8E26-4C59-B070-1104155847F1_v0_h.jpg" descr="A6C05105-8E26-4C59-B070-1104155847F1_v0_h.jpg"/>
          <p:cNvPicPr>
            <a:picLocks noChangeAspect="1"/>
          </p:cNvPicPr>
          <p:nvPr/>
        </p:nvPicPr>
        <p:blipFill>
          <a:blip r:embed="rId5">
            <a:extLst/>
          </a:blip>
          <a:stretch>
            <a:fillRect/>
          </a:stretch>
        </p:blipFill>
        <p:spPr>
          <a:xfrm>
            <a:off x="12312914" y="7505104"/>
            <a:ext cx="12228980" cy="687700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83" name="beatles-analyse.png" descr="beatles-analyse.png"/>
          <p:cNvPicPr>
            <a:picLocks noChangeAspect="1"/>
          </p:cNvPicPr>
          <p:nvPr/>
        </p:nvPicPr>
        <p:blipFill>
          <a:blip r:embed="rId2">
            <a:extLst/>
          </a:blip>
          <a:stretch>
            <a:fillRect/>
          </a:stretch>
        </p:blipFill>
        <p:spPr>
          <a:xfrm>
            <a:off x="9328825" y="-18158"/>
            <a:ext cx="5726350" cy="13752316"/>
          </a:xfrm>
          <a:prstGeom prst="rect">
            <a:avLst/>
          </a:prstGeom>
          <a:ln w="12700">
            <a:miter lim="400000"/>
          </a:ln>
        </p:spPr>
      </p:pic>
      <p:sp>
        <p:nvSpPr>
          <p:cNvPr id="184" name="https://www.tableau.com/solutions/gallery/analysis-beatles"/>
          <p:cNvSpPr txBox="1"/>
          <p:nvPr/>
        </p:nvSpPr>
        <p:spPr>
          <a:xfrm>
            <a:off x="15501975" y="6754317"/>
            <a:ext cx="816285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https://www.tableau.com/solutions/gallery/analysis-beatles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86" name="beatles-analyse.png" descr="beatles-analyse.png"/>
          <p:cNvPicPr>
            <a:picLocks noChangeAspect="1"/>
          </p:cNvPicPr>
          <p:nvPr/>
        </p:nvPicPr>
        <p:blipFill>
          <a:blip r:embed="rId2">
            <a:extLst/>
          </a:blip>
          <a:stretch>
            <a:fillRect/>
          </a:stretch>
        </p:blipFill>
        <p:spPr>
          <a:xfrm>
            <a:off x="5559142" y="0"/>
            <a:ext cx="13265716" cy="3185874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88" name="beatles-analyse.png" descr="beatles-analyse.png"/>
          <p:cNvPicPr>
            <a:picLocks noChangeAspect="1"/>
          </p:cNvPicPr>
          <p:nvPr/>
        </p:nvPicPr>
        <p:blipFill>
          <a:blip r:embed="rId2">
            <a:extLst/>
          </a:blip>
          <a:stretch>
            <a:fillRect/>
          </a:stretch>
        </p:blipFill>
        <p:spPr>
          <a:xfrm>
            <a:off x="5559142" y="-11277600"/>
            <a:ext cx="13265716" cy="3185874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90" name="beatles-analyse.png" descr="beatles-analyse.png"/>
          <p:cNvPicPr>
            <a:picLocks noChangeAspect="1"/>
          </p:cNvPicPr>
          <p:nvPr/>
        </p:nvPicPr>
        <p:blipFill>
          <a:blip r:embed="rId2">
            <a:extLst/>
          </a:blip>
          <a:stretch>
            <a:fillRect/>
          </a:stretch>
        </p:blipFill>
        <p:spPr>
          <a:xfrm>
            <a:off x="5559142" y="-18084800"/>
            <a:ext cx="13265716" cy="3185874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2" name="Gif Infografiken"/>
          <p:cNvSpPr txBox="1"/>
          <p:nvPr/>
        </p:nvSpPr>
        <p:spPr>
          <a:xfrm>
            <a:off x="1181100" y="1064862"/>
            <a:ext cx="7452403" cy="109296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5000">
                <a:solidFill>
                  <a:srgbClr val="FFFFFF"/>
                </a:solidFill>
                <a:latin typeface="Averta for TBWA Bold"/>
                <a:ea typeface="Averta for TBWA Bold"/>
                <a:cs typeface="Averta for TBWA Bold"/>
                <a:sym typeface="Averta for TBWA Bold"/>
              </a:defRPr>
            </a:lvl1pPr>
          </a:lstStyle>
          <a:p>
            <a:pPr/>
            <a:r>
              <a:t>Gif Infografiken</a:t>
            </a:r>
          </a:p>
        </p:txBody>
      </p:sp>
      <p:sp>
        <p:nvSpPr>
          <p:cNvPr id="193" name="Linie"/>
          <p:cNvSpPr/>
          <p:nvPr/>
        </p:nvSpPr>
        <p:spPr>
          <a:xfrm>
            <a:off x="1278466" y="2047213"/>
            <a:ext cx="1245296" cy="1"/>
          </a:xfrm>
          <a:prstGeom prst="line">
            <a:avLst/>
          </a:prstGeom>
          <a:ln w="127000">
            <a:solidFill>
              <a:schemeClr val="accent4">
                <a:hueOff val="-476017"/>
                <a:lumOff val="-10042"/>
              </a:schemeClr>
            </a:solidFill>
            <a:miter lim="400000"/>
          </a:ln>
        </p:spPr>
        <p:txBody>
          <a:bodyPr lIns="50800" tIns="50800" rIns="50800" bIns="50800" anchor="ctr"/>
          <a:lstStyle/>
          <a:p>
            <a:pPr/>
          </a:p>
        </p:txBody>
      </p:sp>
      <p:pic>
        <p:nvPicPr>
          <p:cNvPr id="194" name="Infographic-How-to-build-a-human-brain.gif" descr="Infographic-How-to-build-a-human-brain.gif"/>
          <p:cNvPicPr>
            <a:picLocks noChangeAspect="0"/>
          </p:cNvPicPr>
          <p:nvPr/>
        </p:nvPicPr>
        <p:blipFill>
          <a:blip r:embed="rId2">
            <a:extLst/>
          </a:blip>
          <a:stretch>
            <a:fillRect/>
          </a:stretch>
        </p:blipFill>
        <p:spPr>
          <a:xfrm>
            <a:off x="6580909" y="12700"/>
            <a:ext cx="11222182" cy="137160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196" name="https://dumpark.com/seas-of-plastic-infographic/…"/>
          <p:cNvSpPr txBox="1"/>
          <p:nvPr/>
        </p:nvSpPr>
        <p:spPr>
          <a:xfrm>
            <a:off x="1231900" y="4938362"/>
            <a:ext cx="16821118" cy="89445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800"/>
              </a:spcBef>
              <a:defRPr sz="3300">
                <a:solidFill>
                  <a:srgbClr val="FFFFFF"/>
                </a:solidFill>
                <a:latin typeface="Helvetica"/>
                <a:ea typeface="Helvetica"/>
                <a:cs typeface="Helvetica"/>
                <a:sym typeface="Helvetica"/>
              </a:defRPr>
            </a:pPr>
            <a:r>
              <a:rPr u="sng">
                <a:hlinkClick r:id="rId2" invalidUrl="" action="" tgtFrame="" tooltip="" history="1" highlightClick="0" endSnd="0"/>
              </a:rPr>
              <a:t>https://dumpark.com/seas-of-plastic-infographic/</a:t>
            </a:r>
          </a:p>
          <a:p>
            <a:pPr algn="l" defTabSz="457200">
              <a:spcBef>
                <a:spcPts val="1800"/>
              </a:spcBef>
              <a:defRPr sz="3300">
                <a:solidFill>
                  <a:srgbClr val="FFFFFF"/>
                </a:solidFill>
                <a:latin typeface="Helvetica"/>
                <a:ea typeface="Helvetica"/>
                <a:cs typeface="Helvetica"/>
                <a:sym typeface="Helvetica"/>
              </a:defRPr>
            </a:pPr>
          </a:p>
          <a:p>
            <a:pPr algn="l" defTabSz="457200">
              <a:spcBef>
                <a:spcPts val="1800"/>
              </a:spcBef>
              <a:defRPr sz="3300">
                <a:solidFill>
                  <a:srgbClr val="FFFFFF"/>
                </a:solidFill>
                <a:latin typeface="Helvetica"/>
                <a:ea typeface="Helvetica"/>
                <a:cs typeface="Helvetica"/>
                <a:sym typeface="Helvetica"/>
              </a:defRPr>
            </a:pPr>
            <a:r>
              <a:rPr u="sng">
                <a:hlinkClick r:id="rId3" invalidUrl="" action="" tgtFrame="" tooltip="" history="1" highlightClick="0" endSnd="0"/>
              </a:rPr>
              <a:t>https://www.nationalgeographic.com/new-york-city-skyline-tallest-midtown-manhattan/</a:t>
            </a:r>
          </a:p>
          <a:p>
            <a:pPr algn="l" defTabSz="457200">
              <a:spcBef>
                <a:spcPts val="1800"/>
              </a:spcBef>
              <a:defRPr sz="3300">
                <a:solidFill>
                  <a:srgbClr val="FFFFFF"/>
                </a:solidFill>
                <a:latin typeface="Helvetica"/>
                <a:ea typeface="Helvetica"/>
                <a:cs typeface="Helvetica"/>
                <a:sym typeface="Helvetica"/>
              </a:defRPr>
            </a:pPr>
          </a:p>
          <a:p>
            <a:pPr algn="l" defTabSz="457200">
              <a:spcBef>
                <a:spcPts val="1800"/>
              </a:spcBef>
              <a:defRPr sz="3300">
                <a:solidFill>
                  <a:srgbClr val="FFFFFF"/>
                </a:solidFill>
                <a:latin typeface="Helvetica"/>
                <a:ea typeface="Helvetica"/>
                <a:cs typeface="Helvetica"/>
                <a:sym typeface="Helvetica"/>
              </a:defRPr>
            </a:pPr>
            <a:r>
              <a:rPr u="sng">
                <a:hlinkClick r:id="rId4" invalidUrl="" action="" tgtFrame="" tooltip="" history="1" highlightClick="0" endSnd="0"/>
              </a:rPr>
              <a:t>http://www.evolutionoftheweb.com/</a:t>
            </a:r>
          </a:p>
          <a:p>
            <a:pPr algn="l" defTabSz="457200">
              <a:spcBef>
                <a:spcPts val="1800"/>
              </a:spcBef>
              <a:defRPr sz="3300">
                <a:solidFill>
                  <a:srgbClr val="FFFFFF"/>
                </a:solidFill>
                <a:latin typeface="Helvetica"/>
                <a:ea typeface="Helvetica"/>
                <a:cs typeface="Helvetica"/>
                <a:sym typeface="Helvetica"/>
              </a:defRPr>
            </a:pPr>
          </a:p>
        </p:txBody>
      </p:sp>
      <p:sp>
        <p:nvSpPr>
          <p:cNvPr id="197" name="Interaktive Infografiken"/>
          <p:cNvSpPr txBox="1"/>
          <p:nvPr/>
        </p:nvSpPr>
        <p:spPr>
          <a:xfrm>
            <a:off x="1181100" y="1064862"/>
            <a:ext cx="7452403" cy="109296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5000">
                <a:solidFill>
                  <a:srgbClr val="FFFFFF"/>
                </a:solidFill>
                <a:latin typeface="Averta for TBWA Bold"/>
                <a:ea typeface="Averta for TBWA Bold"/>
                <a:cs typeface="Averta for TBWA Bold"/>
                <a:sym typeface="Averta for TBWA Bold"/>
              </a:defRPr>
            </a:lvl1pPr>
          </a:lstStyle>
          <a:p>
            <a:pPr/>
            <a:r>
              <a:t>Interaktive Infografiken</a:t>
            </a:r>
          </a:p>
        </p:txBody>
      </p:sp>
      <p:sp>
        <p:nvSpPr>
          <p:cNvPr id="198" name="Linie"/>
          <p:cNvSpPr/>
          <p:nvPr/>
        </p:nvSpPr>
        <p:spPr>
          <a:xfrm>
            <a:off x="1278466" y="2047213"/>
            <a:ext cx="1245296" cy="1"/>
          </a:xfrm>
          <a:prstGeom prst="line">
            <a:avLst/>
          </a:prstGeom>
          <a:ln w="127000">
            <a:solidFill>
              <a:schemeClr val="accent4">
                <a:hueOff val="-476017"/>
                <a:lumOff val="-10042"/>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200" name="Video Infografiken"/>
          <p:cNvSpPr txBox="1"/>
          <p:nvPr/>
        </p:nvSpPr>
        <p:spPr>
          <a:xfrm>
            <a:off x="1181100" y="1064862"/>
            <a:ext cx="7452403" cy="109296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5000">
                <a:solidFill>
                  <a:srgbClr val="FFFFFF"/>
                </a:solidFill>
                <a:latin typeface="Averta for TBWA Bold"/>
                <a:ea typeface="Averta for TBWA Bold"/>
                <a:cs typeface="Averta for TBWA Bold"/>
                <a:sym typeface="Averta for TBWA Bold"/>
              </a:defRPr>
            </a:lvl1pPr>
          </a:lstStyle>
          <a:p>
            <a:pPr/>
            <a:r>
              <a:t>Video Infografiken</a:t>
            </a:r>
          </a:p>
        </p:txBody>
      </p:sp>
      <p:sp>
        <p:nvSpPr>
          <p:cNvPr id="201" name="Linie"/>
          <p:cNvSpPr/>
          <p:nvPr/>
        </p:nvSpPr>
        <p:spPr>
          <a:xfrm>
            <a:off x="1278466" y="2047213"/>
            <a:ext cx="1245296" cy="1"/>
          </a:xfrm>
          <a:prstGeom prst="line">
            <a:avLst/>
          </a:prstGeom>
          <a:ln w="127000">
            <a:solidFill>
              <a:schemeClr val="accent4">
                <a:hueOff val="-476017"/>
                <a:lumOff val="-10042"/>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203" name="Chronology of the Universe [video infographic].mp4" descr="Chronology of the Universe [video infographic].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 y="0"/>
            <a:ext cx="24384006" cy="13716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9480" fill="hold"/>
                                        <p:tgtEl>
                                          <p:spTgt spid="20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3"/>
                </p:tgtEl>
              </p:cMediaNode>
            </p:video>
            <p:seq concurrent="1" prevAc="none" nextAc="seek">
              <p:cTn id="8" evtFilter="cancelBubble" nodeType="interactiveSeq" restart="whenNotActive" fill="hold">
                <p:stCondLst>
                  <p:cond delay="0" evt="onClick">
                    <p:tgtEl>
                      <p:spTgt spid="20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03"/>
                                        </p:tgtEl>
                                      </p:cBhvr>
                                    </p:cmd>
                                  </p:childTnLst>
                                </p:cTn>
                              </p:par>
                            </p:childTnLst>
                          </p:cTn>
                        </p:par>
                      </p:childTnLst>
                    </p:cTn>
                  </p:par>
                </p:childTnLst>
              </p:cTn>
              <p:nextCondLst>
                <p:cond delay="0" evt="onClick">
                  <p:tgtEl>
                    <p:spTgt spid="20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The Value of Data Visualization.mp4" descr="The Value of Data Visualization.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7734" y="-38100"/>
            <a:ext cx="24519468" cy="13792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624"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seq concurrent="1" prevAc="none" nextAc="seek">
              <p:cTn id="8" evtFilter="cancelBubble" nodeType="interactiveSeq" restart="whenNotActive" fill="hold">
                <p:stCondLst>
                  <p:cond delay="0" evt="onClick">
                    <p:tgtEl>
                      <p:spTgt spid="1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7"/>
                                        </p:tgtEl>
                                      </p:cBhvr>
                                    </p:cmd>
                                  </p:childTnLst>
                                </p:cTn>
                              </p:par>
                            </p:childTnLst>
                          </p:cTn>
                        </p:par>
                      </p:childTnLst>
                    </p:cTn>
                  </p:par>
                </p:childTnLst>
              </p:cTn>
              <p:nextCondLst>
                <p:cond delay="0" evt="onClick">
                  <p:tgtEl>
                    <p:spTgt spid="15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1247790"/>
            <a:lumOff val="-12326"/>
          </a:schemeClr>
        </a:solidFill>
      </p:bgPr>
    </p:bg>
    <p:spTree>
      <p:nvGrpSpPr>
        <p:cNvPr id="1" name=""/>
        <p:cNvGrpSpPr/>
        <p:nvPr/>
      </p:nvGrpSpPr>
      <p:grpSpPr>
        <a:xfrm>
          <a:off x="0" y="0"/>
          <a:ext cx="0" cy="0"/>
          <a:chOff x="0" y="0"/>
          <a:chExt cx="0" cy="0"/>
        </a:xfrm>
      </p:grpSpPr>
      <p:sp>
        <p:nvSpPr>
          <p:cNvPr id="205" name="Thema finden."/>
          <p:cNvSpPr txBox="1"/>
          <p:nvPr>
            <p:ph type="body" idx="21"/>
          </p:nvPr>
        </p:nvSpPr>
        <p:spPr>
          <a:xfrm>
            <a:off x="1181100" y="1026762"/>
            <a:ext cx="15117515" cy="6622758"/>
          </a:xfrm>
          <a:prstGeom prst="rect">
            <a:avLst/>
          </a:prstGeom>
          <a:extLst>
            <a:ext uri="{C572A759-6A51-4108-AA02-DFA0A04FC94B}">
              <ma14:wrappingTextBoxFlag xmlns:ma14="http://schemas.microsoft.com/office/mac/drawingml/2011/main" val="1"/>
            </a:ext>
          </a:extLst>
        </p:spPr>
        <p:txBody>
          <a:bodyPr/>
          <a:lstStyle>
            <a:lvl1pPr defTabSz="457200">
              <a:lnSpc>
                <a:spcPts val="15200"/>
              </a:lnSpc>
              <a:spcBef>
                <a:spcPts val="1000"/>
              </a:spcBef>
              <a:defRPr b="0" sz="10000">
                <a:solidFill>
                  <a:srgbClr val="FFFFFF"/>
                </a:solidFill>
                <a:latin typeface="Averta for TBWA Bold"/>
                <a:ea typeface="Averta for TBWA Bold"/>
                <a:cs typeface="Averta for TBWA Bold"/>
                <a:sym typeface="Averta for TBWA Bold"/>
              </a:defRPr>
            </a:lvl1pPr>
          </a:lstStyle>
          <a:p>
            <a:pPr/>
            <a:r>
              <a:t>Thema finden.</a:t>
            </a:r>
          </a:p>
        </p:txBody>
      </p:sp>
      <p:sp>
        <p:nvSpPr>
          <p:cNvPr id="206" name="Bevor es ans Erstellen geht muss man sich überlegen was in der Infografik behandelt wird.…"/>
          <p:cNvSpPr txBox="1"/>
          <p:nvPr/>
        </p:nvSpPr>
        <p:spPr>
          <a:xfrm>
            <a:off x="1231900" y="4938362"/>
            <a:ext cx="19906292" cy="89445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800"/>
              </a:spcBef>
              <a:defRPr sz="3300">
                <a:solidFill>
                  <a:srgbClr val="FFFFFF"/>
                </a:solidFill>
                <a:latin typeface="Helvetica"/>
                <a:ea typeface="Helvetica"/>
                <a:cs typeface="Helvetica"/>
                <a:sym typeface="Helvetica"/>
              </a:defRPr>
            </a:pPr>
            <a:r>
              <a:t>Bevor es ans Erstellen geht muss man sich überlegen was in der Infografik behandelt wird.</a:t>
            </a:r>
          </a:p>
          <a:p>
            <a:pPr marL="243840" indent="-243840" algn="l" defTabSz="457200">
              <a:buSzPct val="123000"/>
              <a:buChar char="•"/>
              <a:defRPr sz="3300">
                <a:solidFill>
                  <a:srgbClr val="FFFFFF"/>
                </a:solidFill>
                <a:latin typeface="Helvetica"/>
                <a:ea typeface="Helvetica"/>
                <a:cs typeface="Helvetica"/>
                <a:sym typeface="Helvetica"/>
              </a:defRPr>
            </a:pPr>
            <a:r>
              <a:t>Worum geht es?</a:t>
            </a:r>
          </a:p>
          <a:p>
            <a:pPr marL="243840" indent="-243840" algn="l" defTabSz="457200">
              <a:buSzPct val="123000"/>
              <a:buChar char="•"/>
              <a:defRPr sz="3300">
                <a:solidFill>
                  <a:srgbClr val="FFFFFF"/>
                </a:solidFill>
                <a:latin typeface="Helvetica"/>
                <a:ea typeface="Helvetica"/>
                <a:cs typeface="Helvetica"/>
                <a:sym typeface="Helvetica"/>
              </a:defRPr>
            </a:pPr>
            <a:r>
              <a:t>Schaffe ich einen Mehrwert?</a:t>
            </a:r>
          </a:p>
          <a:p>
            <a:pPr marL="243840" indent="-243840" algn="l" defTabSz="457200">
              <a:buSzPct val="123000"/>
              <a:buChar char="•"/>
              <a:defRPr sz="3300">
                <a:solidFill>
                  <a:srgbClr val="FFFFFF"/>
                </a:solidFill>
                <a:latin typeface="Helvetica"/>
                <a:ea typeface="Helvetica"/>
                <a:cs typeface="Helvetica"/>
                <a:sym typeface="Helvetica"/>
              </a:defRPr>
            </a:pPr>
            <a:r>
              <a:t>Ist alles verständlich sodass es ohne begleitenden Text auskommt?</a:t>
            </a:r>
          </a:p>
          <a:p>
            <a:pPr marL="243840" indent="-243840" algn="l" defTabSz="457200">
              <a:buSzPct val="123000"/>
              <a:buChar char="•"/>
              <a:defRPr sz="3300">
                <a:solidFill>
                  <a:srgbClr val="FFFFFF"/>
                </a:solidFill>
                <a:latin typeface="Helvetica"/>
                <a:ea typeface="Helvetica"/>
                <a:cs typeface="Helvetica"/>
                <a:sym typeface="Helvetica"/>
              </a:defRPr>
            </a:pPr>
            <a:r>
              <a:t>Welche Medien (Fotos, Icons, Diagramme) benötige ich um die Thematik darzustellen?</a:t>
            </a:r>
          </a:p>
        </p:txBody>
      </p:sp>
      <p:sp>
        <p:nvSpPr>
          <p:cNvPr id="207" name="Linie"/>
          <p:cNvSpPr/>
          <p:nvPr/>
        </p:nvSpPr>
        <p:spPr>
          <a:xfrm>
            <a:off x="1278466" y="2822575"/>
            <a:ext cx="1245296" cy="0"/>
          </a:xfrm>
          <a:prstGeom prst="line">
            <a:avLst/>
          </a:prstGeom>
          <a:ln w="1270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1247790"/>
            <a:lumOff val="-12326"/>
          </a:schemeClr>
        </a:solidFill>
      </p:bgPr>
    </p:bg>
    <p:spTree>
      <p:nvGrpSpPr>
        <p:cNvPr id="1" name=""/>
        <p:cNvGrpSpPr/>
        <p:nvPr/>
      </p:nvGrpSpPr>
      <p:grpSpPr>
        <a:xfrm>
          <a:off x="0" y="0"/>
          <a:ext cx="0" cy="0"/>
          <a:chOff x="0" y="0"/>
          <a:chExt cx="0" cy="0"/>
        </a:xfrm>
      </p:grpSpPr>
      <p:sp>
        <p:nvSpPr>
          <p:cNvPr id="209" name="Welche Daten sind vorhanden?"/>
          <p:cNvSpPr txBox="1"/>
          <p:nvPr>
            <p:ph type="body" idx="21"/>
          </p:nvPr>
        </p:nvSpPr>
        <p:spPr>
          <a:xfrm>
            <a:off x="1181100" y="1026762"/>
            <a:ext cx="20925714" cy="6622758"/>
          </a:xfrm>
          <a:prstGeom prst="rect">
            <a:avLst/>
          </a:prstGeom>
          <a:extLst>
            <a:ext uri="{C572A759-6A51-4108-AA02-DFA0A04FC94B}">
              <ma14:wrappingTextBoxFlag xmlns:ma14="http://schemas.microsoft.com/office/mac/drawingml/2011/main" val="1"/>
            </a:ext>
          </a:extLst>
        </p:spPr>
        <p:txBody>
          <a:bodyPr/>
          <a:lstStyle/>
          <a:p>
            <a:pPr defTabSz="457200">
              <a:lnSpc>
                <a:spcPts val="14000"/>
              </a:lnSpc>
              <a:spcBef>
                <a:spcPts val="1000"/>
              </a:spcBef>
              <a:defRPr b="0" sz="10000">
                <a:solidFill>
                  <a:srgbClr val="FFFFFF"/>
                </a:solidFill>
                <a:latin typeface="Averta for TBWA Bold"/>
                <a:ea typeface="Averta for TBWA Bold"/>
                <a:cs typeface="Averta for TBWA Bold"/>
                <a:sym typeface="Averta for TBWA Bold"/>
              </a:defRPr>
            </a:pPr>
            <a:r>
              <a:t>Welche </a:t>
            </a:r>
            <a:r>
              <a:rPr u="sng"/>
              <a:t>Daten</a:t>
            </a:r>
            <a:r>
              <a:t> sind vorhanden?</a:t>
            </a:r>
          </a:p>
        </p:txBody>
      </p:sp>
      <p:sp>
        <p:nvSpPr>
          <p:cNvPr id="210" name="Gute Infografiken liefern Informationen. Diese müssen natürlich gut recherchiert sein. Man sollte dabei aber nicht gleich drauflos googeln, sondern mehrere Artikel und Statistiken miteinander vergleichen. Gibt es schon Umfragen oder Zahlen zum Thema?…"/>
          <p:cNvSpPr txBox="1"/>
          <p:nvPr/>
        </p:nvSpPr>
        <p:spPr>
          <a:xfrm>
            <a:off x="1231900" y="4942596"/>
            <a:ext cx="18179770" cy="89445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800"/>
              </a:spcBef>
              <a:defRPr sz="3300">
                <a:solidFill>
                  <a:srgbClr val="FFFFFF"/>
                </a:solidFill>
                <a:latin typeface="Helvetica"/>
                <a:ea typeface="Helvetica"/>
                <a:cs typeface="Helvetica"/>
                <a:sym typeface="Helvetica"/>
              </a:defRPr>
            </a:pPr>
            <a:r>
              <a:t>Gute Infografiken liefern Informationen. Diese müssen natürlich gut recherchiert sein. Man sollte dabei aber nicht gleich drauflos googeln, sondern mehrere Artikel und Statistiken miteinander vergleichen. Gibt es schon Umfragen oder Zahlen zum Thema? </a:t>
            </a:r>
          </a:p>
          <a:p>
            <a:pPr algn="l" defTabSz="457200">
              <a:spcBef>
                <a:spcPts val="1800"/>
              </a:spcBef>
              <a:defRPr sz="3300">
                <a:solidFill>
                  <a:srgbClr val="FFFFFF"/>
                </a:solidFill>
                <a:latin typeface="Helvetica"/>
                <a:ea typeface="Helvetica"/>
                <a:cs typeface="Helvetica"/>
                <a:sym typeface="Helvetica"/>
              </a:defRPr>
            </a:pPr>
            <a:r>
              <a:t>Immer auch überprüfen von wem die Daten stammen. Nicht nur für die Quellenangabe, sondern auch um herauszufiltern ob diese Daten die Geschichte unterstützen.</a:t>
            </a:r>
          </a:p>
        </p:txBody>
      </p:sp>
      <p:sp>
        <p:nvSpPr>
          <p:cNvPr id="211" name="Linie"/>
          <p:cNvSpPr/>
          <p:nvPr/>
        </p:nvSpPr>
        <p:spPr>
          <a:xfrm>
            <a:off x="1278466" y="2822575"/>
            <a:ext cx="1245296" cy="0"/>
          </a:xfrm>
          <a:prstGeom prst="line">
            <a:avLst/>
          </a:prstGeom>
          <a:ln w="1270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1247790"/>
            <a:lumOff val="-12326"/>
          </a:schemeClr>
        </a:solidFill>
      </p:bgPr>
    </p:bg>
    <p:spTree>
      <p:nvGrpSpPr>
        <p:cNvPr id="1" name=""/>
        <p:cNvGrpSpPr/>
        <p:nvPr/>
      </p:nvGrpSpPr>
      <p:grpSpPr>
        <a:xfrm>
          <a:off x="0" y="0"/>
          <a:ext cx="0" cy="0"/>
          <a:chOff x="0" y="0"/>
          <a:chExt cx="0" cy="0"/>
        </a:xfrm>
      </p:grpSpPr>
      <p:sp>
        <p:nvSpPr>
          <p:cNvPr id="213" name="Welches Konzept soll meine Infografik haben?"/>
          <p:cNvSpPr txBox="1"/>
          <p:nvPr>
            <p:ph type="body" idx="21"/>
          </p:nvPr>
        </p:nvSpPr>
        <p:spPr>
          <a:xfrm>
            <a:off x="1181100" y="1026762"/>
            <a:ext cx="15117515" cy="6622758"/>
          </a:xfrm>
          <a:prstGeom prst="rect">
            <a:avLst/>
          </a:prstGeom>
          <a:extLst>
            <a:ext uri="{C572A759-6A51-4108-AA02-DFA0A04FC94B}">
              <ma14:wrappingTextBoxFlag xmlns:ma14="http://schemas.microsoft.com/office/mac/drawingml/2011/main" val="1"/>
            </a:ext>
          </a:extLst>
        </p:spPr>
        <p:txBody>
          <a:bodyPr/>
          <a:lstStyle>
            <a:lvl1pPr defTabSz="457200">
              <a:lnSpc>
                <a:spcPts val="15200"/>
              </a:lnSpc>
              <a:spcBef>
                <a:spcPts val="1000"/>
              </a:spcBef>
              <a:defRPr b="0" sz="10000">
                <a:solidFill>
                  <a:srgbClr val="FFFFFF"/>
                </a:solidFill>
                <a:latin typeface="Averta for TBWA Bold"/>
                <a:ea typeface="Averta for TBWA Bold"/>
                <a:cs typeface="Averta for TBWA Bold"/>
                <a:sym typeface="Averta for TBWA Bold"/>
              </a:defRPr>
            </a:lvl1pPr>
          </a:lstStyle>
          <a:p>
            <a:pPr/>
            <a:r>
              <a:t>Welches Konzept soll meine Infografik haben?</a:t>
            </a:r>
          </a:p>
        </p:txBody>
      </p:sp>
      <p:sp>
        <p:nvSpPr>
          <p:cNvPr id="214" name="Das Thema ist festgelegt und die benötigten Hintergrunddaten sind recherchiert. Nun sollte man sich ein Konzept für die Grafik überlegen.…"/>
          <p:cNvSpPr txBox="1"/>
          <p:nvPr/>
        </p:nvSpPr>
        <p:spPr>
          <a:xfrm>
            <a:off x="1231900" y="4938362"/>
            <a:ext cx="14430641" cy="89445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800"/>
              </a:spcBef>
              <a:defRPr sz="3300">
                <a:solidFill>
                  <a:srgbClr val="FFFFFF"/>
                </a:solidFill>
                <a:latin typeface="Helvetica"/>
                <a:ea typeface="Helvetica"/>
                <a:cs typeface="Helvetica"/>
                <a:sym typeface="Helvetica"/>
              </a:defRPr>
            </a:pPr>
            <a:r>
              <a:t>Das Thema ist festgelegt und die benötigten Hintergrunddaten sind recherchiert. Nun sollte man sich ein Konzept für die Grafik überlegen. </a:t>
            </a:r>
          </a:p>
          <a:p>
            <a:pPr algn="l" defTabSz="457200">
              <a:spcBef>
                <a:spcPts val="1800"/>
              </a:spcBef>
              <a:defRPr sz="3300">
                <a:solidFill>
                  <a:srgbClr val="FFFFFF"/>
                </a:solidFill>
                <a:latin typeface="Helvetica"/>
                <a:ea typeface="Helvetica"/>
                <a:cs typeface="Helvetica"/>
                <a:sym typeface="Helvetica"/>
              </a:defRPr>
            </a:pPr>
            <a:r>
              <a:t>Gibt es einen roten Faden, der durch die Grafik führt?</a:t>
            </a:r>
          </a:p>
        </p:txBody>
      </p:sp>
      <p:sp>
        <p:nvSpPr>
          <p:cNvPr id="215" name="Linie"/>
          <p:cNvSpPr/>
          <p:nvPr/>
        </p:nvSpPr>
        <p:spPr>
          <a:xfrm>
            <a:off x="1278466" y="4490541"/>
            <a:ext cx="1245296" cy="1"/>
          </a:xfrm>
          <a:prstGeom prst="line">
            <a:avLst/>
          </a:prstGeom>
          <a:ln w="1270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1247790"/>
            <a:lumOff val="-12326"/>
          </a:schemeClr>
        </a:solidFill>
      </p:bgPr>
    </p:bg>
    <p:spTree>
      <p:nvGrpSpPr>
        <p:cNvPr id="1" name=""/>
        <p:cNvGrpSpPr/>
        <p:nvPr/>
      </p:nvGrpSpPr>
      <p:grpSpPr>
        <a:xfrm>
          <a:off x="0" y="0"/>
          <a:ext cx="0" cy="0"/>
          <a:chOff x="0" y="0"/>
          <a:chExt cx="0" cy="0"/>
        </a:xfrm>
      </p:grpSpPr>
      <p:sp>
        <p:nvSpPr>
          <p:cNvPr id="217" name="Welches Format hat eine Infografik?"/>
          <p:cNvSpPr txBox="1"/>
          <p:nvPr>
            <p:ph type="body" idx="21"/>
          </p:nvPr>
        </p:nvSpPr>
        <p:spPr>
          <a:xfrm>
            <a:off x="1181100" y="1026762"/>
            <a:ext cx="15117515" cy="6622758"/>
          </a:xfrm>
          <a:prstGeom prst="rect">
            <a:avLst/>
          </a:prstGeom>
          <a:extLst>
            <a:ext uri="{C572A759-6A51-4108-AA02-DFA0A04FC94B}">
              <ma14:wrappingTextBoxFlag xmlns:ma14="http://schemas.microsoft.com/office/mac/drawingml/2011/main" val="1"/>
            </a:ext>
          </a:extLst>
        </p:spPr>
        <p:txBody>
          <a:bodyPr/>
          <a:lstStyle>
            <a:lvl1pPr defTabSz="457200">
              <a:lnSpc>
                <a:spcPts val="15200"/>
              </a:lnSpc>
              <a:spcBef>
                <a:spcPts val="1000"/>
              </a:spcBef>
              <a:defRPr b="0" sz="10000">
                <a:solidFill>
                  <a:srgbClr val="FFFFFF"/>
                </a:solidFill>
                <a:latin typeface="Averta for TBWA Bold"/>
                <a:ea typeface="Averta for TBWA Bold"/>
                <a:cs typeface="Averta for TBWA Bold"/>
                <a:sym typeface="Averta for TBWA Bold"/>
              </a:defRPr>
            </a:lvl1pPr>
          </a:lstStyle>
          <a:p>
            <a:pPr/>
            <a:r>
              <a:t>Welches Format hat eine Infografik?</a:t>
            </a:r>
          </a:p>
        </p:txBody>
      </p:sp>
      <p:sp>
        <p:nvSpPr>
          <p:cNvPr id="218" name="Wenn man sich im Klaren ist wie man die Infografik aufbauen will, ist der nächste Schritt das Format festzulegen. Grundsätzlich kann eine Infografik jedes Format haben. Je nachdem wo die Grafik veröffentlicht wird, sollte das Format angepasst sein. Onlin"/>
          <p:cNvSpPr txBox="1"/>
          <p:nvPr/>
        </p:nvSpPr>
        <p:spPr>
          <a:xfrm>
            <a:off x="1231900" y="4938362"/>
            <a:ext cx="14430641" cy="89445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1800"/>
              </a:spcBef>
              <a:defRPr sz="3300">
                <a:solidFill>
                  <a:srgbClr val="FFFFFF"/>
                </a:solidFill>
                <a:latin typeface="Helvetica"/>
                <a:ea typeface="Helvetica"/>
                <a:cs typeface="Helvetica"/>
                <a:sym typeface="Helvetica"/>
              </a:defRPr>
            </a:lvl1pPr>
          </a:lstStyle>
          <a:p>
            <a:pPr/>
            <a:r>
              <a:t>Wenn man sich im Klaren ist wie man die Infografik aufbauen will, ist der nächste Schritt das Format festzulegen. Grundsätzlich kann eine Infografik jedes Format haben. Je nachdem wo die Grafik veröffentlicht wird, sollte das Format angepasst sein. Online Grafiken zum Beispiel funktionieren meist besser im Hochformat. Die Breite sollte dabei mindestens 700 px haben, da nur wenige Websites eine kleinere Contentbreite haben. Wenn man diese Grafik für Print erstellt, sollte man eher Querformat wählen. Aber natürlich ganz wichtig: das Format sollte in erster Linie zum Content passen.</a:t>
            </a:r>
          </a:p>
        </p:txBody>
      </p:sp>
      <p:sp>
        <p:nvSpPr>
          <p:cNvPr id="219" name="Linie"/>
          <p:cNvSpPr/>
          <p:nvPr/>
        </p:nvSpPr>
        <p:spPr>
          <a:xfrm>
            <a:off x="1278466" y="4490541"/>
            <a:ext cx="1245296" cy="1"/>
          </a:xfrm>
          <a:prstGeom prst="line">
            <a:avLst/>
          </a:prstGeom>
          <a:ln w="127000">
            <a:solidFill>
              <a:srgbClr val="FFFFFF"/>
            </a:solidFill>
            <a:miter lim="400000"/>
          </a:ln>
        </p:spPr>
        <p:txBody>
          <a:bodyPr lIns="50800" tIns="50800" rIns="50800" bIns="50800" anchor="ctr"/>
          <a:lstStyle/>
          <a:p>
            <a:pPr/>
          </a:p>
        </p:txBody>
      </p:sp>
      <p:sp>
        <p:nvSpPr>
          <p:cNvPr id="220" name="Rechteck"/>
          <p:cNvSpPr/>
          <p:nvPr/>
        </p:nvSpPr>
        <p:spPr>
          <a:xfrm>
            <a:off x="16416866" y="5071533"/>
            <a:ext cx="2151129" cy="4496066"/>
          </a:xfrm>
          <a:prstGeom prst="rect">
            <a:avLst/>
          </a:prstGeom>
          <a:ln w="25400">
            <a:solidFill>
              <a:srgbClr val="FFFFF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1" name="Rechteck"/>
          <p:cNvSpPr/>
          <p:nvPr/>
        </p:nvSpPr>
        <p:spPr>
          <a:xfrm>
            <a:off x="19193932" y="5071533"/>
            <a:ext cx="4803908" cy="2253523"/>
          </a:xfrm>
          <a:prstGeom prst="rect">
            <a:avLst/>
          </a:prstGeom>
          <a:ln w="25400">
            <a:solidFill>
              <a:srgbClr val="FFFFFF"/>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2" name="?"/>
          <p:cNvSpPr txBox="1"/>
          <p:nvPr/>
        </p:nvSpPr>
        <p:spPr>
          <a:xfrm>
            <a:off x="17181611" y="6623229"/>
            <a:ext cx="1015026" cy="305419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16052">
              <a:lnSpc>
                <a:spcPts val="13800"/>
              </a:lnSpc>
              <a:spcBef>
                <a:spcPts val="900"/>
              </a:spcBef>
              <a:defRPr sz="9100">
                <a:solidFill>
                  <a:srgbClr val="FFFFFF"/>
                </a:solidFill>
                <a:latin typeface="Averta for TBWA Bold"/>
                <a:ea typeface="Averta for TBWA Bold"/>
                <a:cs typeface="Averta for TBWA Bold"/>
                <a:sym typeface="Averta for TBWA Bold"/>
              </a:defRPr>
            </a:lvl1pPr>
          </a:lstStyle>
          <a:p>
            <a:pPr/>
            <a:r>
              <a:t>?</a:t>
            </a:r>
          </a:p>
        </p:txBody>
      </p:sp>
      <p:sp>
        <p:nvSpPr>
          <p:cNvPr id="223" name="?"/>
          <p:cNvSpPr txBox="1"/>
          <p:nvPr/>
        </p:nvSpPr>
        <p:spPr>
          <a:xfrm>
            <a:off x="21279477" y="5522562"/>
            <a:ext cx="1015026" cy="305419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16052">
              <a:lnSpc>
                <a:spcPts val="13800"/>
              </a:lnSpc>
              <a:spcBef>
                <a:spcPts val="900"/>
              </a:spcBef>
              <a:defRPr sz="9100">
                <a:solidFill>
                  <a:srgbClr val="FFFFFF"/>
                </a:solidFill>
                <a:latin typeface="Averta for TBWA Bold"/>
                <a:ea typeface="Averta for TBWA Bold"/>
                <a:cs typeface="Averta for TBWA Bold"/>
                <a:sym typeface="Averta for TBWA Bold"/>
              </a:defRPr>
            </a:lvl1pPr>
          </a:lstStyle>
          <a:p>
            <a:pP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1247790"/>
            <a:lumOff val="-12326"/>
          </a:schemeClr>
        </a:solidFill>
      </p:bgPr>
    </p:bg>
    <p:spTree>
      <p:nvGrpSpPr>
        <p:cNvPr id="1" name=""/>
        <p:cNvGrpSpPr/>
        <p:nvPr/>
      </p:nvGrpSpPr>
      <p:grpSpPr>
        <a:xfrm>
          <a:off x="0" y="0"/>
          <a:ext cx="0" cy="0"/>
          <a:chOff x="0" y="0"/>
          <a:chExt cx="0" cy="0"/>
        </a:xfrm>
      </p:grpSpPr>
      <p:sp>
        <p:nvSpPr>
          <p:cNvPr id="225" name="Wieviele Farben und Schriften sollte man verwenden?"/>
          <p:cNvSpPr txBox="1"/>
          <p:nvPr>
            <p:ph type="body" idx="21"/>
          </p:nvPr>
        </p:nvSpPr>
        <p:spPr>
          <a:xfrm>
            <a:off x="1181100" y="1026762"/>
            <a:ext cx="21343095" cy="6622758"/>
          </a:xfrm>
          <a:prstGeom prst="rect">
            <a:avLst/>
          </a:prstGeom>
          <a:extLst>
            <a:ext uri="{C572A759-6A51-4108-AA02-DFA0A04FC94B}">
              <ma14:wrappingTextBoxFlag xmlns:ma14="http://schemas.microsoft.com/office/mac/drawingml/2011/main" val="1"/>
            </a:ext>
          </a:extLst>
        </p:spPr>
        <p:txBody>
          <a:bodyPr/>
          <a:lstStyle>
            <a:lvl1pPr defTabSz="457200">
              <a:lnSpc>
                <a:spcPts val="15200"/>
              </a:lnSpc>
              <a:spcBef>
                <a:spcPts val="1000"/>
              </a:spcBef>
              <a:defRPr b="0" sz="10000">
                <a:solidFill>
                  <a:srgbClr val="FFFFFF"/>
                </a:solidFill>
                <a:latin typeface="Averta for TBWA Bold"/>
                <a:ea typeface="Averta for TBWA Bold"/>
                <a:cs typeface="Averta for TBWA Bold"/>
                <a:sym typeface="Averta for TBWA Bold"/>
              </a:defRPr>
            </a:lvl1pPr>
          </a:lstStyle>
          <a:p>
            <a:pPr/>
            <a:r>
              <a:t>Wieviele Farben und Schriften sollte man verwenden?</a:t>
            </a:r>
          </a:p>
        </p:txBody>
      </p:sp>
      <p:sp>
        <p:nvSpPr>
          <p:cNvPr id="226" name="Weniger ist mehr! 2-3 Farben reichen vollkommen aus. Wenn man ein bisschen Vielfalt einbringen will verwendet man einfach Abstufungen von den Farben. Welche Farbwelt ist im CI (Corporate Identity) vorhanden? Diese sollte man nutzen um einen Wiedererkennu"/>
          <p:cNvSpPr txBox="1"/>
          <p:nvPr/>
        </p:nvSpPr>
        <p:spPr>
          <a:xfrm>
            <a:off x="1231900" y="4938362"/>
            <a:ext cx="14430641" cy="89445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800"/>
              </a:spcBef>
              <a:defRPr sz="3300">
                <a:solidFill>
                  <a:srgbClr val="FFFFFF"/>
                </a:solidFill>
                <a:latin typeface="Helvetica"/>
                <a:ea typeface="Helvetica"/>
                <a:cs typeface="Helvetica"/>
                <a:sym typeface="Helvetica"/>
              </a:defRPr>
            </a:pPr>
            <a:r>
              <a:t>Weniger ist mehr! </a:t>
            </a:r>
            <a:r>
              <a:rPr b="1"/>
              <a:t>2-3 Farben reichen vollkommen aus.</a:t>
            </a:r>
            <a:r>
              <a:t> Wenn man ein bisschen Vielfalt einbringen will verwendet man einfach Abstufungen von den Farben. Welche Farbwelt ist im CI (</a:t>
            </a:r>
            <a:r>
              <a:rPr>
                <a:hlinkClick r:id="rId2" invalidUrl="" action="" tgtFrame="" tooltip="" history="1" highlightClick="0" endSnd="0"/>
              </a:rPr>
              <a:t>Corporate Identity</a:t>
            </a:r>
            <a:r>
              <a:t>) vorhanden? Diese sollte man nutzen um einen Wiedererkennungswert zu erzeugen.</a:t>
            </a:r>
          </a:p>
          <a:p>
            <a:pPr algn="l" defTabSz="457200">
              <a:spcBef>
                <a:spcPts val="1800"/>
              </a:spcBef>
              <a:defRPr sz="3300">
                <a:solidFill>
                  <a:srgbClr val="FFFFFF"/>
                </a:solidFill>
                <a:latin typeface="Helvetica"/>
                <a:ea typeface="Helvetica"/>
                <a:cs typeface="Helvetica"/>
                <a:sym typeface="Helvetica"/>
              </a:defRPr>
            </a:pPr>
            <a:r>
              <a:t>Bei Schriften gilt dasselbe: </a:t>
            </a:r>
            <a:r>
              <a:rPr b="1"/>
              <a:t>2-3 Schriftarten reichen.</a:t>
            </a:r>
            <a:r>
              <a:t> Die Infografik muss vor allem gut leserlich sein.</a:t>
            </a:r>
          </a:p>
        </p:txBody>
      </p:sp>
      <p:sp>
        <p:nvSpPr>
          <p:cNvPr id="227" name="Linie"/>
          <p:cNvSpPr/>
          <p:nvPr/>
        </p:nvSpPr>
        <p:spPr>
          <a:xfrm>
            <a:off x="1278466" y="4490541"/>
            <a:ext cx="1245296" cy="1"/>
          </a:xfrm>
          <a:prstGeom prst="line">
            <a:avLst/>
          </a:prstGeom>
          <a:ln w="1270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1247790"/>
            <a:lumOff val="-12326"/>
          </a:schemeClr>
        </a:solidFill>
      </p:bgPr>
    </p:bg>
    <p:spTree>
      <p:nvGrpSpPr>
        <p:cNvPr id="1" name=""/>
        <p:cNvGrpSpPr/>
        <p:nvPr/>
      </p:nvGrpSpPr>
      <p:grpSpPr>
        <a:xfrm>
          <a:off x="0" y="0"/>
          <a:ext cx="0" cy="0"/>
          <a:chOff x="0" y="0"/>
          <a:chExt cx="0" cy="0"/>
        </a:xfrm>
      </p:grpSpPr>
      <p:sp>
        <p:nvSpPr>
          <p:cNvPr id="229" name="Icons lassen sich…"/>
          <p:cNvSpPr txBox="1"/>
          <p:nvPr>
            <p:ph type="body" idx="21"/>
          </p:nvPr>
        </p:nvSpPr>
        <p:spPr>
          <a:xfrm>
            <a:off x="1181100" y="1026762"/>
            <a:ext cx="21343095" cy="6622758"/>
          </a:xfrm>
          <a:prstGeom prst="rect">
            <a:avLst/>
          </a:prstGeom>
          <a:extLst>
            <a:ext uri="{C572A759-6A51-4108-AA02-DFA0A04FC94B}">
              <ma14:wrappingTextBoxFlag xmlns:ma14="http://schemas.microsoft.com/office/mac/drawingml/2011/main" val="1"/>
            </a:ext>
          </a:extLst>
        </p:spPr>
        <p:txBody>
          <a:bodyPr/>
          <a:lstStyle/>
          <a:p>
            <a:pPr defTabSz="457200">
              <a:lnSpc>
                <a:spcPts val="15200"/>
              </a:lnSpc>
              <a:spcBef>
                <a:spcPts val="1000"/>
              </a:spcBef>
              <a:defRPr b="0" sz="10000">
                <a:solidFill>
                  <a:srgbClr val="FFFFFF"/>
                </a:solidFill>
                <a:latin typeface="Averta for TBWA Bold"/>
                <a:ea typeface="Averta for TBWA Bold"/>
                <a:cs typeface="Averta for TBWA Bold"/>
                <a:sym typeface="Averta for TBWA Bold"/>
              </a:defRPr>
            </a:pPr>
            <a:r>
              <a:t>Icons lassen sich </a:t>
            </a:r>
          </a:p>
          <a:p>
            <a:pPr defTabSz="457200">
              <a:lnSpc>
                <a:spcPts val="15200"/>
              </a:lnSpc>
              <a:spcBef>
                <a:spcPts val="1000"/>
              </a:spcBef>
              <a:defRPr b="0" sz="10000">
                <a:solidFill>
                  <a:srgbClr val="FFFFFF"/>
                </a:solidFill>
                <a:latin typeface="Averta for TBWA Bold"/>
                <a:ea typeface="Averta for TBWA Bold"/>
                <a:cs typeface="Averta for TBWA Bold"/>
                <a:sym typeface="Averta for TBWA Bold"/>
              </a:defRPr>
            </a:pPr>
            <a:r>
              <a:t>schneller lesen</a:t>
            </a:r>
          </a:p>
        </p:txBody>
      </p:sp>
      <p:sp>
        <p:nvSpPr>
          <p:cNvPr id="230" name="Der Mensch kann Icons und Bilder schneller verarbeiten, als Text.…"/>
          <p:cNvSpPr txBox="1"/>
          <p:nvPr/>
        </p:nvSpPr>
        <p:spPr>
          <a:xfrm>
            <a:off x="1231900" y="4921429"/>
            <a:ext cx="12806082" cy="61439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800"/>
              </a:spcBef>
              <a:defRPr sz="3300">
                <a:solidFill>
                  <a:srgbClr val="FFFFFF"/>
                </a:solidFill>
                <a:latin typeface="Helvetica"/>
                <a:ea typeface="Helvetica"/>
                <a:cs typeface="Helvetica"/>
                <a:sym typeface="Helvetica"/>
              </a:defRPr>
            </a:pPr>
            <a:r>
              <a:t>Der Mensch kann Icons und Bilder schneller verarbeiten, als Text.</a:t>
            </a:r>
          </a:p>
          <a:p>
            <a:pPr algn="l" defTabSz="457200">
              <a:spcBef>
                <a:spcPts val="1800"/>
              </a:spcBef>
              <a:defRPr sz="3300">
                <a:solidFill>
                  <a:srgbClr val="FFFFFF"/>
                </a:solidFill>
                <a:latin typeface="Helvetica"/>
                <a:ea typeface="Helvetica"/>
                <a:cs typeface="Helvetica"/>
                <a:sym typeface="Helvetica"/>
              </a:defRPr>
            </a:pPr>
            <a:r>
              <a:t>Wenn man schöne Icons gekonnt in die Grafik einsetzt, werden die Betrachter viel schneller verstehen.</a:t>
            </a:r>
          </a:p>
        </p:txBody>
      </p:sp>
      <p:sp>
        <p:nvSpPr>
          <p:cNvPr id="231" name="Linie"/>
          <p:cNvSpPr/>
          <p:nvPr/>
        </p:nvSpPr>
        <p:spPr>
          <a:xfrm>
            <a:off x="1278466" y="4490541"/>
            <a:ext cx="1245296" cy="1"/>
          </a:xfrm>
          <a:prstGeom prst="line">
            <a:avLst/>
          </a:prstGeom>
          <a:ln w="127000">
            <a:solidFill>
              <a:srgbClr val="FFFFFF"/>
            </a:solidFill>
            <a:miter lim="400000"/>
          </a:ln>
        </p:spPr>
        <p:txBody>
          <a:bodyPr lIns="50800" tIns="50800" rIns="50800" bIns="50800" anchor="ctr"/>
          <a:lstStyle/>
          <a:p>
            <a:pPr/>
          </a:p>
        </p:txBody>
      </p:sp>
      <p:pic>
        <p:nvPicPr>
          <p:cNvPr id="232" name="icons-infografik-erstellen-1.png" descr="icons-infografik-erstellen-1.png"/>
          <p:cNvPicPr>
            <a:picLocks noChangeAspect="1"/>
          </p:cNvPicPr>
          <p:nvPr/>
        </p:nvPicPr>
        <p:blipFill>
          <a:blip r:embed="rId2">
            <a:extLst/>
          </a:blip>
          <a:stretch>
            <a:fillRect/>
          </a:stretch>
        </p:blipFill>
        <p:spPr>
          <a:xfrm>
            <a:off x="15706582" y="2065220"/>
            <a:ext cx="14853719" cy="990248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1247790"/>
            <a:lumOff val="-12326"/>
          </a:schemeClr>
        </a:solidFill>
      </p:bgPr>
    </p:bg>
    <p:spTree>
      <p:nvGrpSpPr>
        <p:cNvPr id="1" name=""/>
        <p:cNvGrpSpPr/>
        <p:nvPr/>
      </p:nvGrpSpPr>
      <p:grpSpPr>
        <a:xfrm>
          <a:off x="0" y="0"/>
          <a:ext cx="0" cy="0"/>
          <a:chOff x="0" y="0"/>
          <a:chExt cx="0" cy="0"/>
        </a:xfrm>
      </p:grpSpPr>
      <p:sp>
        <p:nvSpPr>
          <p:cNvPr id="234" name="Welche Diagramme…"/>
          <p:cNvSpPr txBox="1"/>
          <p:nvPr>
            <p:ph type="body" idx="21"/>
          </p:nvPr>
        </p:nvSpPr>
        <p:spPr>
          <a:xfrm>
            <a:off x="1181100" y="1026762"/>
            <a:ext cx="15117515" cy="6622758"/>
          </a:xfrm>
          <a:prstGeom prst="rect">
            <a:avLst/>
          </a:prstGeom>
          <a:extLst>
            <a:ext uri="{C572A759-6A51-4108-AA02-DFA0A04FC94B}">
              <ma14:wrappingTextBoxFlag xmlns:ma14="http://schemas.microsoft.com/office/mac/drawingml/2011/main" val="1"/>
            </a:ext>
          </a:extLst>
        </p:spPr>
        <p:txBody>
          <a:bodyPr/>
          <a:lstStyle/>
          <a:p>
            <a:pPr defTabSz="457200">
              <a:lnSpc>
                <a:spcPts val="15200"/>
              </a:lnSpc>
              <a:spcBef>
                <a:spcPts val="1000"/>
              </a:spcBef>
              <a:defRPr b="0" sz="10000">
                <a:solidFill>
                  <a:srgbClr val="FFFFFF"/>
                </a:solidFill>
                <a:latin typeface="Averta for TBWA Bold"/>
                <a:ea typeface="Averta for TBWA Bold"/>
                <a:cs typeface="Averta for TBWA Bold"/>
                <a:sym typeface="Averta for TBWA Bold"/>
              </a:defRPr>
            </a:pPr>
            <a:r>
              <a:t>Welche Diagramme </a:t>
            </a:r>
          </a:p>
          <a:p>
            <a:pPr defTabSz="457200">
              <a:lnSpc>
                <a:spcPts val="15200"/>
              </a:lnSpc>
              <a:spcBef>
                <a:spcPts val="1000"/>
              </a:spcBef>
              <a:defRPr b="0" sz="10000">
                <a:solidFill>
                  <a:srgbClr val="FFFFFF"/>
                </a:solidFill>
                <a:latin typeface="Averta for TBWA Bold"/>
                <a:ea typeface="Averta for TBWA Bold"/>
                <a:cs typeface="Averta for TBWA Bold"/>
                <a:sym typeface="Averta for TBWA Bold"/>
              </a:defRPr>
            </a:pPr>
            <a:r>
              <a:t>für welche Daten?</a:t>
            </a:r>
          </a:p>
        </p:txBody>
      </p:sp>
      <p:sp>
        <p:nvSpPr>
          <p:cNvPr id="235" name="Kommen wir nun zum Aussehen der Infografik. Je nachdem welche Daten man zur Verfügung hat, muss man sich für das passende Diagramm entscheiden."/>
          <p:cNvSpPr txBox="1"/>
          <p:nvPr/>
        </p:nvSpPr>
        <p:spPr>
          <a:xfrm>
            <a:off x="1231900" y="4938362"/>
            <a:ext cx="14430641" cy="89445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1800"/>
              </a:spcBef>
              <a:defRPr sz="3300">
                <a:solidFill>
                  <a:srgbClr val="FFFFFF"/>
                </a:solidFill>
                <a:latin typeface="Helvetica"/>
                <a:ea typeface="Helvetica"/>
                <a:cs typeface="Helvetica"/>
                <a:sym typeface="Helvetica"/>
              </a:defRPr>
            </a:lvl1pPr>
          </a:lstStyle>
          <a:p>
            <a:pPr/>
            <a:r>
              <a:t>Kommen wir nun zum Aussehen der Infografik. Je nachdem welche Daten man zur Verfügung hat, muss man sich für das passende Diagramm entscheiden.</a:t>
            </a:r>
          </a:p>
        </p:txBody>
      </p:sp>
      <p:pic>
        <p:nvPicPr>
          <p:cNvPr id="236" name="diagramme-infografik-erstellen-1.jpg" descr="diagramme-infografik-erstellen-1.jpg"/>
          <p:cNvPicPr>
            <a:picLocks noChangeAspect="1"/>
          </p:cNvPicPr>
          <p:nvPr/>
        </p:nvPicPr>
        <p:blipFill>
          <a:blip r:embed="rId2">
            <a:extLst/>
          </a:blip>
          <a:srcRect l="26708" t="0" r="0" b="0"/>
          <a:stretch>
            <a:fillRect/>
          </a:stretch>
        </p:blipFill>
        <p:spPr>
          <a:xfrm>
            <a:off x="15911513" y="-1"/>
            <a:ext cx="15079001" cy="13716001"/>
          </a:xfrm>
          <a:prstGeom prst="rect">
            <a:avLst/>
          </a:prstGeom>
          <a:ln w="12700">
            <a:miter lim="400000"/>
          </a:ln>
        </p:spPr>
      </p:pic>
      <p:sp>
        <p:nvSpPr>
          <p:cNvPr id="237" name="Linie"/>
          <p:cNvSpPr/>
          <p:nvPr/>
        </p:nvSpPr>
        <p:spPr>
          <a:xfrm>
            <a:off x="1278466" y="4490541"/>
            <a:ext cx="1245296" cy="1"/>
          </a:xfrm>
          <a:prstGeom prst="line">
            <a:avLst/>
          </a:prstGeom>
          <a:ln w="1270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Rechteck"/>
          <p:cNvSpPr/>
          <p:nvPr/>
        </p:nvSpPr>
        <p:spPr>
          <a:xfrm>
            <a:off x="-87561" y="24110"/>
            <a:ext cx="24534417" cy="13718580"/>
          </a:xfrm>
          <a:prstGeom prst="rect">
            <a:avLst/>
          </a:prstGeom>
          <a:solidFill>
            <a:schemeClr val="accent4">
              <a:hueOff val="-476017"/>
              <a:lumOff val="-10042"/>
            </a:scheme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40" name="Daten richtig lesen."/>
          <p:cNvSpPr txBox="1"/>
          <p:nvPr>
            <p:ph type="body" idx="21"/>
          </p:nvPr>
        </p:nvSpPr>
        <p:spPr>
          <a:xfrm>
            <a:off x="1181100" y="1026762"/>
            <a:ext cx="14356027" cy="5851308"/>
          </a:xfrm>
          <a:prstGeom prst="rect">
            <a:avLst/>
          </a:prstGeom>
          <a:extLst>
            <a:ext uri="{C572A759-6A51-4108-AA02-DFA0A04FC94B}">
              <ma14:wrappingTextBoxFlag xmlns:ma14="http://schemas.microsoft.com/office/mac/drawingml/2011/main" val="1"/>
            </a:ext>
          </a:extLst>
        </p:spPr>
        <p:txBody>
          <a:bodyPr/>
          <a:lstStyle>
            <a:lvl1pPr>
              <a:lnSpc>
                <a:spcPct val="90000"/>
              </a:lnSpc>
              <a:defRPr b="0" sz="10000">
                <a:solidFill>
                  <a:srgbClr val="FFFFFF"/>
                </a:solidFill>
                <a:latin typeface="Averta for TBWA Bold"/>
                <a:ea typeface="Averta for TBWA Bold"/>
                <a:cs typeface="Averta for TBWA Bold"/>
                <a:sym typeface="Averta for TBWA Bold"/>
              </a:defRPr>
            </a:lvl1pPr>
          </a:lstStyle>
          <a:p>
            <a:pPr/>
            <a:r>
              <a:t>Daten richtig lesen.</a:t>
            </a:r>
          </a:p>
        </p:txBody>
      </p:sp>
      <p:sp>
        <p:nvSpPr>
          <p:cNvPr id="241" name="Informationen können sehr unterschiedlich visualisiert werden. Man muß sie nur richtig lesen können.…"/>
          <p:cNvSpPr txBox="1"/>
          <p:nvPr/>
        </p:nvSpPr>
        <p:spPr>
          <a:xfrm>
            <a:off x="1231900" y="4938362"/>
            <a:ext cx="10761729" cy="38392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FFFFFF"/>
                </a:solidFill>
                <a:latin typeface="Averta for TBWA Regular"/>
                <a:ea typeface="Averta for TBWA Regular"/>
                <a:cs typeface="Averta for TBWA Regular"/>
                <a:sym typeface="Averta for TBWA Regular"/>
              </a:defRPr>
            </a:pPr>
            <a:r>
              <a:t>Informationen können sehr unterschiedlich visualisiert werden. Man muß sie nur richtig lesen können.</a:t>
            </a:r>
          </a:p>
          <a:p>
            <a:pPr algn="l" defTabSz="825500">
              <a:lnSpc>
                <a:spcPct val="90000"/>
              </a:lnSpc>
              <a:defRPr sz="3300">
                <a:solidFill>
                  <a:srgbClr val="FFFFFF"/>
                </a:solidFill>
                <a:latin typeface="Averta for TBWA Regular"/>
                <a:ea typeface="Averta for TBWA Regular"/>
                <a:cs typeface="Averta for TBWA Regular"/>
                <a:sym typeface="Averta for TBWA Regular"/>
              </a:defRPr>
            </a:pPr>
          </a:p>
          <a:p>
            <a:pPr algn="l" defTabSz="825500">
              <a:lnSpc>
                <a:spcPct val="90000"/>
              </a:lnSpc>
              <a:defRPr sz="3300">
                <a:solidFill>
                  <a:srgbClr val="FFFFFF"/>
                </a:solidFill>
                <a:latin typeface="Averta for TBWA Regular"/>
                <a:ea typeface="Averta for TBWA Regular"/>
                <a:cs typeface="Averta for TBWA Regular"/>
                <a:sym typeface="Averta for TBWA Regular"/>
              </a:defRPr>
            </a:pPr>
            <a:r>
              <a:t>Beim Analysieren von Daten sollte man immer nach </a:t>
            </a:r>
            <a:r>
              <a:rPr>
                <a:latin typeface="Averta for TBWA Bold"/>
                <a:ea typeface="Averta for TBWA Bold"/>
                <a:cs typeface="Averta for TBWA Bold"/>
                <a:sym typeface="Averta for TBWA Bold"/>
              </a:rPr>
              <a:t>Mustern</a:t>
            </a:r>
            <a:r>
              <a:t> suchen.</a:t>
            </a:r>
          </a:p>
        </p:txBody>
      </p:sp>
      <p:sp>
        <p:nvSpPr>
          <p:cNvPr id="242" name="Kreis"/>
          <p:cNvSpPr/>
          <p:nvPr/>
        </p:nvSpPr>
        <p:spPr>
          <a:xfrm>
            <a:off x="16393304" y="1257300"/>
            <a:ext cx="3726786" cy="3726785"/>
          </a:xfrm>
          <a:prstGeom prst="ellipse">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3" name="Kreis"/>
          <p:cNvSpPr/>
          <p:nvPr/>
        </p:nvSpPr>
        <p:spPr>
          <a:xfrm>
            <a:off x="16393304" y="5197509"/>
            <a:ext cx="3726786" cy="3726786"/>
          </a:xfrm>
          <a:prstGeom prst="ellipse">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4" name="Kreis"/>
          <p:cNvSpPr/>
          <p:nvPr/>
        </p:nvSpPr>
        <p:spPr>
          <a:xfrm>
            <a:off x="16393304" y="9137719"/>
            <a:ext cx="3726786" cy="3726786"/>
          </a:xfrm>
          <a:prstGeom prst="ellipse">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5" name="Trends"/>
          <p:cNvSpPr txBox="1"/>
          <p:nvPr/>
        </p:nvSpPr>
        <p:spPr>
          <a:xfrm>
            <a:off x="14554200" y="2728486"/>
            <a:ext cx="1683048" cy="7844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FFFFFF"/>
                </a:solidFill>
                <a:latin typeface="Averta for TBWA Bold"/>
                <a:ea typeface="Averta for TBWA Bold"/>
                <a:cs typeface="Averta for TBWA Bold"/>
                <a:sym typeface="Averta for TBWA Bold"/>
              </a:defRPr>
            </a:lvl1pPr>
          </a:lstStyle>
          <a:p>
            <a:pPr/>
            <a:r>
              <a:t>Trends</a:t>
            </a:r>
          </a:p>
        </p:txBody>
      </p:sp>
      <p:sp>
        <p:nvSpPr>
          <p:cNvPr id="246" name="ZB: Eisverkäufe…"/>
          <p:cNvSpPr txBox="1"/>
          <p:nvPr/>
        </p:nvSpPr>
        <p:spPr>
          <a:xfrm>
            <a:off x="20408900" y="2690386"/>
            <a:ext cx="4038104" cy="10782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FFFFFF"/>
                </a:solidFill>
                <a:latin typeface="Averta for TBWA Regular"/>
                <a:ea typeface="Averta for TBWA Regular"/>
                <a:cs typeface="Averta for TBWA Regular"/>
                <a:sym typeface="Averta for TBWA Regular"/>
              </a:defRPr>
            </a:pPr>
            <a:r>
              <a:t>ZB: Eisverkäufe</a:t>
            </a:r>
          </a:p>
          <a:p>
            <a:pPr algn="l" defTabSz="825500">
              <a:lnSpc>
                <a:spcPct val="90000"/>
              </a:lnSpc>
              <a:defRPr sz="2500">
                <a:solidFill>
                  <a:srgbClr val="FFFFFF"/>
                </a:solidFill>
                <a:latin typeface="Averta for TBWA Regular"/>
                <a:ea typeface="Averta for TBWA Regular"/>
                <a:cs typeface="Averta for TBWA Regular"/>
                <a:sym typeface="Averta for TBWA Regular"/>
              </a:defRPr>
            </a:pPr>
            <a:r>
              <a:t>im Laufe der Zeit.</a:t>
            </a:r>
          </a:p>
        </p:txBody>
      </p:sp>
      <p:sp>
        <p:nvSpPr>
          <p:cNvPr id="247" name="Zusammenhänge"/>
          <p:cNvSpPr txBox="1"/>
          <p:nvPr/>
        </p:nvSpPr>
        <p:spPr>
          <a:xfrm>
            <a:off x="12535862" y="6559902"/>
            <a:ext cx="3726786"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FFFFFF"/>
                </a:solidFill>
                <a:latin typeface="Averta for TBWA Bold"/>
                <a:ea typeface="Averta for TBWA Bold"/>
                <a:cs typeface="Averta for TBWA Bold"/>
                <a:sym typeface="Averta for TBWA Bold"/>
              </a:defRPr>
            </a:lvl1pPr>
          </a:lstStyle>
          <a:p>
            <a:pPr/>
            <a:r>
              <a:t>Zusammenhänge</a:t>
            </a:r>
          </a:p>
        </p:txBody>
      </p:sp>
      <p:sp>
        <p:nvSpPr>
          <p:cNvPr id="248" name="ZB: Eisverkäufe…"/>
          <p:cNvSpPr txBox="1"/>
          <p:nvPr/>
        </p:nvSpPr>
        <p:spPr>
          <a:xfrm>
            <a:off x="20408900" y="6521802"/>
            <a:ext cx="4038104" cy="10782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759459">
              <a:lnSpc>
                <a:spcPct val="90000"/>
              </a:lnSpc>
              <a:defRPr sz="2300">
                <a:solidFill>
                  <a:srgbClr val="FFFFFF"/>
                </a:solidFill>
                <a:latin typeface="Averta for TBWA Regular"/>
                <a:ea typeface="Averta for TBWA Regular"/>
                <a:cs typeface="Averta for TBWA Regular"/>
                <a:sym typeface="Averta for TBWA Regular"/>
              </a:defRPr>
            </a:pPr>
            <a:r>
              <a:t>ZB: Eisverkäufe</a:t>
            </a:r>
          </a:p>
          <a:p>
            <a:pPr algn="l" defTabSz="759459">
              <a:lnSpc>
                <a:spcPct val="90000"/>
              </a:lnSpc>
              <a:defRPr sz="2300">
                <a:solidFill>
                  <a:srgbClr val="FFFFFF"/>
                </a:solidFill>
                <a:latin typeface="Averta for TBWA Regular"/>
                <a:ea typeface="Averta for TBWA Regular"/>
                <a:cs typeface="Averta for TBWA Regular"/>
                <a:sym typeface="Averta for TBWA Regular"/>
              </a:defRPr>
            </a:pPr>
            <a:r>
              <a:t>abhängig von </a:t>
            </a:r>
          </a:p>
          <a:p>
            <a:pPr algn="l" defTabSz="759459">
              <a:lnSpc>
                <a:spcPct val="90000"/>
              </a:lnSpc>
              <a:defRPr sz="2300">
                <a:solidFill>
                  <a:srgbClr val="FFFFFF"/>
                </a:solidFill>
                <a:latin typeface="Averta for TBWA Regular"/>
                <a:ea typeface="Averta for TBWA Regular"/>
                <a:cs typeface="Averta for TBWA Regular"/>
                <a:sym typeface="Averta for TBWA Regular"/>
              </a:defRPr>
            </a:pPr>
            <a:r>
              <a:t>der Temperatur</a:t>
            </a:r>
          </a:p>
        </p:txBody>
      </p:sp>
      <p:sp>
        <p:nvSpPr>
          <p:cNvPr id="249" name="Ausreißer"/>
          <p:cNvSpPr txBox="1"/>
          <p:nvPr/>
        </p:nvSpPr>
        <p:spPr>
          <a:xfrm>
            <a:off x="13951743" y="10662002"/>
            <a:ext cx="2285505" cy="11988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FFFFFF"/>
                </a:solidFill>
                <a:latin typeface="Averta for TBWA Bold"/>
                <a:ea typeface="Averta for TBWA Bold"/>
                <a:cs typeface="Averta for TBWA Bold"/>
                <a:sym typeface="Averta for TBWA Bold"/>
              </a:defRPr>
            </a:lvl1pPr>
          </a:lstStyle>
          <a:p>
            <a:pPr/>
            <a:r>
              <a:t>Ausreißer</a:t>
            </a:r>
          </a:p>
        </p:txBody>
      </p:sp>
      <p:sp>
        <p:nvSpPr>
          <p:cNvPr id="250" name="ZB: Eisverkäufe…"/>
          <p:cNvSpPr txBox="1"/>
          <p:nvPr/>
        </p:nvSpPr>
        <p:spPr>
          <a:xfrm>
            <a:off x="20408900" y="10623902"/>
            <a:ext cx="4038104" cy="10782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759459">
              <a:lnSpc>
                <a:spcPct val="90000"/>
              </a:lnSpc>
              <a:defRPr sz="2300">
                <a:solidFill>
                  <a:srgbClr val="FFFFFF"/>
                </a:solidFill>
                <a:latin typeface="Averta for TBWA Regular"/>
                <a:ea typeface="Averta for TBWA Regular"/>
                <a:cs typeface="Averta for TBWA Regular"/>
                <a:sym typeface="Averta for TBWA Regular"/>
              </a:defRPr>
            </a:pPr>
            <a:r>
              <a:t>ZB: Eisverkäufe</a:t>
            </a:r>
          </a:p>
          <a:p>
            <a:pPr algn="l" defTabSz="759459">
              <a:lnSpc>
                <a:spcPct val="90000"/>
              </a:lnSpc>
              <a:defRPr sz="2300">
                <a:solidFill>
                  <a:srgbClr val="FFFFFF"/>
                </a:solidFill>
                <a:latin typeface="Averta for TBWA Regular"/>
                <a:ea typeface="Averta for TBWA Regular"/>
                <a:cs typeface="Averta for TBWA Regular"/>
                <a:sym typeface="Averta for TBWA Regular"/>
              </a:defRPr>
            </a:pPr>
            <a:r>
              <a:t>in einer unüblichen </a:t>
            </a:r>
          </a:p>
          <a:p>
            <a:pPr algn="l" defTabSz="759459">
              <a:lnSpc>
                <a:spcPct val="90000"/>
              </a:lnSpc>
              <a:defRPr sz="2300">
                <a:solidFill>
                  <a:srgbClr val="FFFFFF"/>
                </a:solidFill>
                <a:latin typeface="Averta for TBWA Regular"/>
                <a:ea typeface="Averta for TBWA Regular"/>
                <a:cs typeface="Averta for TBWA Regular"/>
                <a:sym typeface="Averta for TBWA Regular"/>
              </a:defRPr>
            </a:pPr>
            <a:r>
              <a:t>Region</a:t>
            </a:r>
          </a:p>
        </p:txBody>
      </p:sp>
      <p:sp>
        <p:nvSpPr>
          <p:cNvPr id="251" name="Kreis"/>
          <p:cNvSpPr/>
          <p:nvPr/>
        </p:nvSpPr>
        <p:spPr>
          <a:xfrm>
            <a:off x="17534681" y="1671271"/>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52" name="Kreis"/>
          <p:cNvSpPr/>
          <p:nvPr/>
        </p:nvSpPr>
        <p:spPr>
          <a:xfrm>
            <a:off x="17069015" y="1849071"/>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53" name="Kreis"/>
          <p:cNvSpPr/>
          <p:nvPr/>
        </p:nvSpPr>
        <p:spPr>
          <a:xfrm>
            <a:off x="17864881" y="221313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54" name="Kreis"/>
          <p:cNvSpPr/>
          <p:nvPr/>
        </p:nvSpPr>
        <p:spPr>
          <a:xfrm>
            <a:off x="17534681" y="234013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55" name="Kreis"/>
          <p:cNvSpPr/>
          <p:nvPr/>
        </p:nvSpPr>
        <p:spPr>
          <a:xfrm>
            <a:off x="17941081" y="2696399"/>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56" name="Kreis"/>
          <p:cNvSpPr/>
          <p:nvPr/>
        </p:nvSpPr>
        <p:spPr>
          <a:xfrm>
            <a:off x="17763281" y="3009004"/>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57" name="Kreis"/>
          <p:cNvSpPr/>
          <p:nvPr/>
        </p:nvSpPr>
        <p:spPr>
          <a:xfrm>
            <a:off x="18415215" y="246713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58" name="Kreis"/>
          <p:cNvSpPr/>
          <p:nvPr/>
        </p:nvSpPr>
        <p:spPr>
          <a:xfrm>
            <a:off x="18415215" y="2852702"/>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59" name="Kreis"/>
          <p:cNvSpPr/>
          <p:nvPr/>
        </p:nvSpPr>
        <p:spPr>
          <a:xfrm>
            <a:off x="18221306" y="325453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0" name="Kreis"/>
          <p:cNvSpPr/>
          <p:nvPr/>
        </p:nvSpPr>
        <p:spPr>
          <a:xfrm>
            <a:off x="19066324" y="2696399"/>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1" name="Kreis"/>
          <p:cNvSpPr/>
          <p:nvPr/>
        </p:nvSpPr>
        <p:spPr>
          <a:xfrm>
            <a:off x="16916615" y="234013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2" name="Kreis"/>
          <p:cNvSpPr/>
          <p:nvPr/>
        </p:nvSpPr>
        <p:spPr>
          <a:xfrm>
            <a:off x="18347481" y="376253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3" name="Kreis"/>
          <p:cNvSpPr/>
          <p:nvPr/>
        </p:nvSpPr>
        <p:spPr>
          <a:xfrm>
            <a:off x="18703081" y="343233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4" name="Kreis"/>
          <p:cNvSpPr/>
          <p:nvPr/>
        </p:nvSpPr>
        <p:spPr>
          <a:xfrm>
            <a:off x="18703081" y="4103257"/>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5" name="Kreis"/>
          <p:cNvSpPr/>
          <p:nvPr/>
        </p:nvSpPr>
        <p:spPr>
          <a:xfrm>
            <a:off x="19024815" y="376253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6" name="Kreis"/>
          <p:cNvSpPr/>
          <p:nvPr/>
        </p:nvSpPr>
        <p:spPr>
          <a:xfrm>
            <a:off x="19192499" y="3343566"/>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7" name="Kreis"/>
          <p:cNvSpPr/>
          <p:nvPr/>
        </p:nvSpPr>
        <p:spPr>
          <a:xfrm>
            <a:off x="19456613" y="3601671"/>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8" name="Kreis"/>
          <p:cNvSpPr/>
          <p:nvPr/>
        </p:nvSpPr>
        <p:spPr>
          <a:xfrm>
            <a:off x="19456613" y="3957271"/>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69" name="Kreis"/>
          <p:cNvSpPr/>
          <p:nvPr/>
        </p:nvSpPr>
        <p:spPr>
          <a:xfrm>
            <a:off x="19177215" y="427053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0" name="Kreis"/>
          <p:cNvSpPr/>
          <p:nvPr/>
        </p:nvSpPr>
        <p:spPr>
          <a:xfrm>
            <a:off x="18523633" y="6096811"/>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1" name="Kreis"/>
          <p:cNvSpPr/>
          <p:nvPr/>
        </p:nvSpPr>
        <p:spPr>
          <a:xfrm>
            <a:off x="18819967" y="5927477"/>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2" name="Kreis"/>
          <p:cNvSpPr/>
          <p:nvPr/>
        </p:nvSpPr>
        <p:spPr>
          <a:xfrm>
            <a:off x="19116301" y="5724277"/>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3" name="Kreis"/>
          <p:cNvSpPr/>
          <p:nvPr/>
        </p:nvSpPr>
        <p:spPr>
          <a:xfrm>
            <a:off x="18523633" y="6888277"/>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4" name="Kreis"/>
          <p:cNvSpPr/>
          <p:nvPr/>
        </p:nvSpPr>
        <p:spPr>
          <a:xfrm>
            <a:off x="18819967" y="6718943"/>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5" name="Kreis"/>
          <p:cNvSpPr/>
          <p:nvPr/>
        </p:nvSpPr>
        <p:spPr>
          <a:xfrm>
            <a:off x="19116301" y="6515743"/>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6" name="Kreis"/>
          <p:cNvSpPr/>
          <p:nvPr/>
        </p:nvSpPr>
        <p:spPr>
          <a:xfrm>
            <a:off x="18523633" y="7645875"/>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7" name="Kreis"/>
          <p:cNvSpPr/>
          <p:nvPr/>
        </p:nvSpPr>
        <p:spPr>
          <a:xfrm>
            <a:off x="18819967" y="7476542"/>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8" name="Kreis"/>
          <p:cNvSpPr/>
          <p:nvPr/>
        </p:nvSpPr>
        <p:spPr>
          <a:xfrm>
            <a:off x="19116301" y="7273342"/>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79" name="Kreis"/>
          <p:cNvSpPr/>
          <p:nvPr/>
        </p:nvSpPr>
        <p:spPr>
          <a:xfrm>
            <a:off x="18523633" y="8346322"/>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0" name="Kreis"/>
          <p:cNvSpPr/>
          <p:nvPr/>
        </p:nvSpPr>
        <p:spPr>
          <a:xfrm>
            <a:off x="18819967" y="8176989"/>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1" name="Kreis"/>
          <p:cNvSpPr/>
          <p:nvPr/>
        </p:nvSpPr>
        <p:spPr>
          <a:xfrm>
            <a:off x="19116301" y="7973789"/>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2" name="Kreis"/>
          <p:cNvSpPr/>
          <p:nvPr/>
        </p:nvSpPr>
        <p:spPr>
          <a:xfrm flipH="1">
            <a:off x="17742115" y="6096811"/>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3" name="Kreis"/>
          <p:cNvSpPr/>
          <p:nvPr/>
        </p:nvSpPr>
        <p:spPr>
          <a:xfrm flipH="1">
            <a:off x="17445781" y="5927477"/>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4" name="Kreis"/>
          <p:cNvSpPr/>
          <p:nvPr/>
        </p:nvSpPr>
        <p:spPr>
          <a:xfrm flipH="1">
            <a:off x="17149447" y="5724277"/>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5" name="Kreis"/>
          <p:cNvSpPr/>
          <p:nvPr/>
        </p:nvSpPr>
        <p:spPr>
          <a:xfrm flipH="1">
            <a:off x="17742115" y="6888277"/>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6" name="Kreis"/>
          <p:cNvSpPr/>
          <p:nvPr/>
        </p:nvSpPr>
        <p:spPr>
          <a:xfrm flipH="1">
            <a:off x="17445781" y="6718943"/>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7" name="Kreis"/>
          <p:cNvSpPr/>
          <p:nvPr/>
        </p:nvSpPr>
        <p:spPr>
          <a:xfrm flipH="1">
            <a:off x="17149447" y="6515743"/>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8" name="Kreis"/>
          <p:cNvSpPr/>
          <p:nvPr/>
        </p:nvSpPr>
        <p:spPr>
          <a:xfrm flipH="1">
            <a:off x="17742115" y="7645875"/>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89" name="Kreis"/>
          <p:cNvSpPr/>
          <p:nvPr/>
        </p:nvSpPr>
        <p:spPr>
          <a:xfrm flipH="1">
            <a:off x="17445781" y="7476542"/>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0" name="Kreis"/>
          <p:cNvSpPr/>
          <p:nvPr/>
        </p:nvSpPr>
        <p:spPr>
          <a:xfrm flipH="1">
            <a:off x="17149447" y="7273342"/>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1" name="Kreis"/>
          <p:cNvSpPr/>
          <p:nvPr/>
        </p:nvSpPr>
        <p:spPr>
          <a:xfrm flipH="1">
            <a:off x="17742115" y="8346322"/>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2" name="Kreis"/>
          <p:cNvSpPr/>
          <p:nvPr/>
        </p:nvSpPr>
        <p:spPr>
          <a:xfrm flipH="1">
            <a:off x="17445781" y="8176989"/>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3" name="Kreis"/>
          <p:cNvSpPr/>
          <p:nvPr/>
        </p:nvSpPr>
        <p:spPr>
          <a:xfrm flipH="1">
            <a:off x="17149447" y="7973789"/>
            <a:ext cx="252351" cy="252351"/>
          </a:xfrm>
          <a:prstGeom prst="ellipse">
            <a:avLst/>
          </a:prstGeom>
          <a:solidFill>
            <a:schemeClr val="accent1">
              <a:lumOff val="-13575"/>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4" name="Kreis"/>
          <p:cNvSpPr/>
          <p:nvPr/>
        </p:nvSpPr>
        <p:spPr>
          <a:xfrm>
            <a:off x="17262099" y="11656316"/>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5" name="Kreis"/>
          <p:cNvSpPr/>
          <p:nvPr/>
        </p:nvSpPr>
        <p:spPr>
          <a:xfrm>
            <a:off x="17534681" y="12276098"/>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6" name="Kreis"/>
          <p:cNvSpPr/>
          <p:nvPr/>
        </p:nvSpPr>
        <p:spPr>
          <a:xfrm>
            <a:off x="18541390" y="11859413"/>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7" name="Kreis"/>
          <p:cNvSpPr/>
          <p:nvPr/>
        </p:nvSpPr>
        <p:spPr>
          <a:xfrm>
            <a:off x="17742115" y="10311210"/>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8" name="Kreis"/>
          <p:cNvSpPr/>
          <p:nvPr/>
        </p:nvSpPr>
        <p:spPr>
          <a:xfrm>
            <a:off x="18130521" y="10106916"/>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299" name="Kreis"/>
          <p:cNvSpPr/>
          <p:nvPr/>
        </p:nvSpPr>
        <p:spPr>
          <a:xfrm>
            <a:off x="18054321" y="10437385"/>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0" name="Kreis"/>
          <p:cNvSpPr/>
          <p:nvPr/>
        </p:nvSpPr>
        <p:spPr>
          <a:xfrm>
            <a:off x="17742115" y="9853483"/>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1" name="Kreis"/>
          <p:cNvSpPr/>
          <p:nvPr/>
        </p:nvSpPr>
        <p:spPr>
          <a:xfrm>
            <a:off x="17941081" y="9554664"/>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2" name="Kreis"/>
          <p:cNvSpPr/>
          <p:nvPr/>
        </p:nvSpPr>
        <p:spPr>
          <a:xfrm>
            <a:off x="18347481" y="9598916"/>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3" name="Kreis"/>
          <p:cNvSpPr/>
          <p:nvPr/>
        </p:nvSpPr>
        <p:spPr>
          <a:xfrm>
            <a:off x="18541390" y="10014015"/>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4" name="Kreis"/>
          <p:cNvSpPr/>
          <p:nvPr/>
        </p:nvSpPr>
        <p:spPr>
          <a:xfrm>
            <a:off x="18523633" y="10352719"/>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5" name="Kreis"/>
          <p:cNvSpPr/>
          <p:nvPr/>
        </p:nvSpPr>
        <p:spPr>
          <a:xfrm>
            <a:off x="18997765" y="10229043"/>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6" name="Kreis"/>
          <p:cNvSpPr/>
          <p:nvPr/>
        </p:nvSpPr>
        <p:spPr>
          <a:xfrm>
            <a:off x="18753883" y="9725091"/>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7" name="Kreis"/>
          <p:cNvSpPr/>
          <p:nvPr/>
        </p:nvSpPr>
        <p:spPr>
          <a:xfrm>
            <a:off x="18819967" y="10614916"/>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8" name="Kreis"/>
          <p:cNvSpPr/>
          <p:nvPr/>
        </p:nvSpPr>
        <p:spPr>
          <a:xfrm>
            <a:off x="19116301" y="9853483"/>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09" name="Kreis"/>
          <p:cNvSpPr/>
          <p:nvPr/>
        </p:nvSpPr>
        <p:spPr>
          <a:xfrm>
            <a:off x="18626883" y="9329191"/>
            <a:ext cx="252351" cy="252351"/>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100">
                <a:solidFill>
                  <a:srgbClr val="000000"/>
                </a:solidFill>
                <a:latin typeface="Helvetica Neue Medium"/>
                <a:ea typeface="Helvetica Neue Medium"/>
                <a:cs typeface="Helvetica Neue Medium"/>
                <a:sym typeface="Helvetica Neue Medium"/>
              </a:defRPr>
            </a:pPr>
          </a:p>
        </p:txBody>
      </p:sp>
      <p:sp>
        <p:nvSpPr>
          <p:cNvPr id="310" name="Linie"/>
          <p:cNvSpPr/>
          <p:nvPr/>
        </p:nvSpPr>
        <p:spPr>
          <a:xfrm>
            <a:off x="1278466" y="2978877"/>
            <a:ext cx="1245296" cy="1"/>
          </a:xfrm>
          <a:prstGeom prst="line">
            <a:avLst/>
          </a:prstGeom>
          <a:ln w="1270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Rechteck"/>
          <p:cNvSpPr/>
          <p:nvPr/>
        </p:nvSpPr>
        <p:spPr>
          <a:xfrm>
            <a:off x="-125661" y="-1290"/>
            <a:ext cx="9229660" cy="13718580"/>
          </a:xfrm>
          <a:prstGeom prst="rect">
            <a:avLst/>
          </a:prstGeom>
          <a:solidFill>
            <a:schemeClr val="accent2">
              <a:hueOff val="-202083"/>
              <a:satOff val="17755"/>
              <a:lumOff val="-16089"/>
            </a:scheme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13" name="Daten-…"/>
          <p:cNvSpPr txBox="1"/>
          <p:nvPr>
            <p:ph type="body" idx="21"/>
          </p:nvPr>
        </p:nvSpPr>
        <p:spPr>
          <a:xfrm>
            <a:off x="1181100" y="1026762"/>
            <a:ext cx="7500078" cy="3336303"/>
          </a:xfrm>
          <a:prstGeom prst="rect">
            <a:avLst/>
          </a:prstGeom>
          <a:extLst>
            <a:ext uri="{C572A759-6A51-4108-AA02-DFA0A04FC94B}">
              <ma14:wrappingTextBoxFlag xmlns:ma14="http://schemas.microsoft.com/office/mac/drawingml/2011/main" val="1"/>
            </a:ext>
          </a:extLst>
        </p:spPr>
        <p:txBody>
          <a:bodyPr/>
          <a:lstStyle/>
          <a:p>
            <a:pPr>
              <a:lnSpc>
                <a:spcPct val="90000"/>
              </a:lnSpc>
              <a:defRPr b="0" sz="10000">
                <a:solidFill>
                  <a:srgbClr val="FFFFFF"/>
                </a:solidFill>
                <a:latin typeface="Averta for TBWA Bold"/>
                <a:ea typeface="Averta for TBWA Bold"/>
                <a:cs typeface="Averta for TBWA Bold"/>
                <a:sym typeface="Averta for TBWA Bold"/>
              </a:defRPr>
            </a:pPr>
            <a:r>
              <a:t>Daten-</a:t>
            </a:r>
          </a:p>
          <a:p>
            <a:pPr>
              <a:lnSpc>
                <a:spcPct val="90000"/>
              </a:lnSpc>
              <a:defRPr b="0" sz="10000">
                <a:solidFill>
                  <a:srgbClr val="FFFFFF"/>
                </a:solidFill>
                <a:latin typeface="Averta for TBWA Bold"/>
                <a:ea typeface="Averta for TBWA Bold"/>
                <a:cs typeface="Averta for TBWA Bold"/>
                <a:sym typeface="Averta for TBWA Bold"/>
              </a:defRPr>
            </a:pPr>
            <a:r>
              <a:t>Typen</a:t>
            </a:r>
          </a:p>
        </p:txBody>
      </p:sp>
      <p:sp>
        <p:nvSpPr>
          <p:cNvPr id="314" name="Man muss verschiedene Arten von Daten unterscheiden können.…"/>
          <p:cNvSpPr txBox="1"/>
          <p:nvPr/>
        </p:nvSpPr>
        <p:spPr>
          <a:xfrm>
            <a:off x="1193800" y="4938362"/>
            <a:ext cx="7500078" cy="89445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FFFFFF"/>
                </a:solidFill>
                <a:latin typeface="Averta for TBWA Regular"/>
                <a:ea typeface="Averta for TBWA Regular"/>
                <a:cs typeface="Averta for TBWA Regular"/>
                <a:sym typeface="Averta for TBWA Regular"/>
              </a:defRPr>
            </a:pPr>
            <a:r>
              <a:t>Man muss verschiedene Arten von Daten unterscheiden können. </a:t>
            </a:r>
          </a:p>
          <a:p>
            <a:pPr algn="l" defTabSz="825500">
              <a:lnSpc>
                <a:spcPct val="90000"/>
              </a:lnSpc>
              <a:defRPr sz="3300">
                <a:solidFill>
                  <a:srgbClr val="FFFFFF"/>
                </a:solidFill>
                <a:latin typeface="Averta for TBWA Regular"/>
                <a:ea typeface="Averta for TBWA Regular"/>
                <a:cs typeface="Averta for TBWA Regular"/>
                <a:sym typeface="Averta for TBWA Regular"/>
              </a:defRPr>
            </a:pPr>
            <a:r>
              <a:t>Hier die häufigsten:</a:t>
            </a:r>
          </a:p>
        </p:txBody>
      </p:sp>
      <p:sp>
        <p:nvSpPr>
          <p:cNvPr id="315" name="Quantitativ"/>
          <p:cNvSpPr txBox="1"/>
          <p:nvPr/>
        </p:nvSpPr>
        <p:spPr>
          <a:xfrm>
            <a:off x="10202333" y="4133952"/>
            <a:ext cx="4674890"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Quantitativ</a:t>
            </a:r>
          </a:p>
        </p:txBody>
      </p:sp>
      <p:sp>
        <p:nvSpPr>
          <p:cNvPr id="316" name="Daten, die gezählt oder gemessen werden können. Alle Werte sind numerisch."/>
          <p:cNvSpPr txBox="1"/>
          <p:nvPr/>
        </p:nvSpPr>
        <p:spPr>
          <a:xfrm>
            <a:off x="10198348" y="4844434"/>
            <a:ext cx="3987304" cy="16032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Daten, die gezählt oder gemessen werden können. Alle Werte sind numerisch.</a:t>
            </a:r>
          </a:p>
        </p:txBody>
      </p:sp>
      <p:sp>
        <p:nvSpPr>
          <p:cNvPr id="317" name="Kreis"/>
          <p:cNvSpPr/>
          <p:nvPr/>
        </p:nvSpPr>
        <p:spPr>
          <a:xfrm>
            <a:off x="11856152" y="2467138"/>
            <a:ext cx="412153" cy="412152"/>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18" name="Kreis"/>
          <p:cNvSpPr/>
          <p:nvPr/>
        </p:nvSpPr>
        <p:spPr>
          <a:xfrm>
            <a:off x="11034047" y="2467138"/>
            <a:ext cx="412153" cy="412152"/>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19" name="Kreis"/>
          <p:cNvSpPr/>
          <p:nvPr/>
        </p:nvSpPr>
        <p:spPr>
          <a:xfrm>
            <a:off x="10253133" y="2467138"/>
            <a:ext cx="412152" cy="412152"/>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20" name="Linie"/>
          <p:cNvSpPr/>
          <p:nvPr/>
        </p:nvSpPr>
        <p:spPr>
          <a:xfrm>
            <a:off x="1278466" y="4396713"/>
            <a:ext cx="1245296" cy="1"/>
          </a:xfrm>
          <a:prstGeom prst="line">
            <a:avLst/>
          </a:prstGeom>
          <a:ln w="127000">
            <a:solidFill>
              <a:srgbClr val="FFFFFF"/>
            </a:solidFill>
            <a:miter lim="400000"/>
          </a:ln>
        </p:spPr>
        <p:txBody>
          <a:bodyPr lIns="50800" tIns="50800" rIns="50800" bIns="50800" anchor="ctr"/>
          <a:lstStyle/>
          <a:p>
            <a:pPr/>
          </a:p>
        </p:txBody>
      </p:sp>
      <p:sp>
        <p:nvSpPr>
          <p:cNvPr id="321" name="Kreis"/>
          <p:cNvSpPr/>
          <p:nvPr/>
        </p:nvSpPr>
        <p:spPr>
          <a:xfrm>
            <a:off x="11856152" y="3229138"/>
            <a:ext cx="412153" cy="412152"/>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22" name="Kreis"/>
          <p:cNvSpPr/>
          <p:nvPr/>
        </p:nvSpPr>
        <p:spPr>
          <a:xfrm>
            <a:off x="11034047" y="3229138"/>
            <a:ext cx="412153" cy="412152"/>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23" name="Kreis"/>
          <p:cNvSpPr/>
          <p:nvPr/>
        </p:nvSpPr>
        <p:spPr>
          <a:xfrm>
            <a:off x="10253133" y="3229138"/>
            <a:ext cx="412152" cy="412152"/>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24" name="Begrenzt"/>
          <p:cNvSpPr txBox="1"/>
          <p:nvPr/>
        </p:nvSpPr>
        <p:spPr>
          <a:xfrm>
            <a:off x="17923932" y="4133952"/>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Begrenzt</a:t>
            </a:r>
          </a:p>
        </p:txBody>
      </p:sp>
      <p:sp>
        <p:nvSpPr>
          <p:cNvPr id="325" name="Numerische Daten, mit einer endliche Anzahl von Werten. Beispiel: Anzahl der…"/>
          <p:cNvSpPr txBox="1"/>
          <p:nvPr/>
        </p:nvSpPr>
        <p:spPr>
          <a:xfrm>
            <a:off x="17919948" y="4840930"/>
            <a:ext cx="4374010" cy="228126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Numerische Daten, mit einer endliche Anzahl von Werten. Beispiel: Anzahl der</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Mitarbeiter im Büro.</a:t>
            </a:r>
          </a:p>
        </p:txBody>
      </p:sp>
      <p:sp>
        <p:nvSpPr>
          <p:cNvPr id="326" name="Kreis"/>
          <p:cNvSpPr/>
          <p:nvPr/>
        </p:nvSpPr>
        <p:spPr>
          <a:xfrm>
            <a:off x="17974732" y="2467138"/>
            <a:ext cx="412153" cy="412152"/>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27" name="Kreis"/>
          <p:cNvSpPr/>
          <p:nvPr/>
        </p:nvSpPr>
        <p:spPr>
          <a:xfrm>
            <a:off x="19577752" y="3229138"/>
            <a:ext cx="412153" cy="412152"/>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28" name="Kreis"/>
          <p:cNvSpPr/>
          <p:nvPr/>
        </p:nvSpPr>
        <p:spPr>
          <a:xfrm>
            <a:off x="18776243" y="2873538"/>
            <a:ext cx="412152" cy="412152"/>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29" name="Kontinuierlich"/>
          <p:cNvSpPr txBox="1"/>
          <p:nvPr/>
        </p:nvSpPr>
        <p:spPr>
          <a:xfrm>
            <a:off x="10202333" y="9633052"/>
            <a:ext cx="4674890" cy="7844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Kontinuierlich</a:t>
            </a:r>
          </a:p>
        </p:txBody>
      </p:sp>
      <p:sp>
        <p:nvSpPr>
          <p:cNvPr id="330" name="Gemessene Daten innerhalb einer gewissen Zeit. Beispiel: Nieder-schlagsmenge in einem Jahr."/>
          <p:cNvSpPr txBox="1"/>
          <p:nvPr/>
        </p:nvSpPr>
        <p:spPr>
          <a:xfrm>
            <a:off x="10198348" y="10343534"/>
            <a:ext cx="5389993" cy="23845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2500">
                <a:solidFill>
                  <a:srgbClr val="000000"/>
                </a:solidFill>
                <a:latin typeface="Averta for TBWA Regular"/>
                <a:ea typeface="Averta for TBWA Regular"/>
                <a:cs typeface="Averta for TBWA Regular"/>
                <a:sym typeface="Averta for TBWA Regular"/>
              </a:defRPr>
            </a:lvl1pPr>
          </a:lstStyle>
          <a:p>
            <a:pPr/>
            <a:r>
              <a:t>Gemessene Daten innerhalb einer gewissen Zeit. Beispiel: Nieder-schlagsmenge in einem Jahr.</a:t>
            </a:r>
          </a:p>
        </p:txBody>
      </p:sp>
      <p:sp>
        <p:nvSpPr>
          <p:cNvPr id="331" name="Kreis"/>
          <p:cNvSpPr/>
          <p:nvPr/>
        </p:nvSpPr>
        <p:spPr>
          <a:xfrm>
            <a:off x="11306961" y="8118637"/>
            <a:ext cx="412153" cy="412153"/>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32" name="Kreis"/>
          <p:cNvSpPr/>
          <p:nvPr/>
        </p:nvSpPr>
        <p:spPr>
          <a:xfrm>
            <a:off x="10780047" y="8463634"/>
            <a:ext cx="412153" cy="412153"/>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33" name="Kreis"/>
          <p:cNvSpPr/>
          <p:nvPr/>
        </p:nvSpPr>
        <p:spPr>
          <a:xfrm>
            <a:off x="11871789" y="8463634"/>
            <a:ext cx="412153" cy="412153"/>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34" name="Kreis"/>
          <p:cNvSpPr/>
          <p:nvPr/>
        </p:nvSpPr>
        <p:spPr>
          <a:xfrm>
            <a:off x="13001444" y="7885095"/>
            <a:ext cx="412153" cy="412153"/>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35" name="Kreis"/>
          <p:cNvSpPr/>
          <p:nvPr/>
        </p:nvSpPr>
        <p:spPr>
          <a:xfrm>
            <a:off x="12436616" y="8118637"/>
            <a:ext cx="412153" cy="412153"/>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36" name="Kreis"/>
          <p:cNvSpPr/>
          <p:nvPr/>
        </p:nvSpPr>
        <p:spPr>
          <a:xfrm>
            <a:off x="10253133" y="8779037"/>
            <a:ext cx="412152" cy="412153"/>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37" name="Kategorisch"/>
          <p:cNvSpPr txBox="1"/>
          <p:nvPr/>
        </p:nvSpPr>
        <p:spPr>
          <a:xfrm>
            <a:off x="17897217" y="9633052"/>
            <a:ext cx="4674891" cy="7844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Kategorisch</a:t>
            </a:r>
          </a:p>
        </p:txBody>
      </p:sp>
      <p:sp>
        <p:nvSpPr>
          <p:cNvPr id="338" name="Daten, die sortiert werden können. Beispiel: Arten von verkauften Produkten."/>
          <p:cNvSpPr txBox="1"/>
          <p:nvPr/>
        </p:nvSpPr>
        <p:spPr>
          <a:xfrm>
            <a:off x="17893233" y="10343534"/>
            <a:ext cx="4888690" cy="23845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2500">
                <a:solidFill>
                  <a:srgbClr val="000000"/>
                </a:solidFill>
                <a:latin typeface="Averta for TBWA Regular"/>
                <a:ea typeface="Averta for TBWA Regular"/>
                <a:cs typeface="Averta for TBWA Regular"/>
                <a:sym typeface="Averta for TBWA Regular"/>
              </a:defRPr>
            </a:lvl1pPr>
          </a:lstStyle>
          <a:p>
            <a:pPr/>
            <a:r>
              <a:t>Daten, die sortiert werden können. Beispiel: Arten von verkauften Produkten.</a:t>
            </a:r>
          </a:p>
        </p:txBody>
      </p:sp>
      <p:sp>
        <p:nvSpPr>
          <p:cNvPr id="339" name="Kreis"/>
          <p:cNvSpPr/>
          <p:nvPr/>
        </p:nvSpPr>
        <p:spPr>
          <a:xfrm>
            <a:off x="17948017" y="7458238"/>
            <a:ext cx="412153" cy="412153"/>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40" name="Kreis"/>
          <p:cNvSpPr/>
          <p:nvPr/>
        </p:nvSpPr>
        <p:spPr>
          <a:xfrm>
            <a:off x="17948017" y="8118637"/>
            <a:ext cx="412153" cy="412153"/>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41" name="Kreis"/>
          <p:cNvSpPr/>
          <p:nvPr/>
        </p:nvSpPr>
        <p:spPr>
          <a:xfrm>
            <a:off x="17948017" y="8779037"/>
            <a:ext cx="412153" cy="412153"/>
          </a:xfrm>
          <a:prstGeom prst="ellipse">
            <a:avLst/>
          </a:prstGeom>
          <a:solidFill>
            <a:schemeClr val="accent4">
              <a:hueOff val="-1247790"/>
              <a:lumOff val="-12326"/>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42" name="Kreis"/>
          <p:cNvSpPr/>
          <p:nvPr/>
        </p:nvSpPr>
        <p:spPr>
          <a:xfrm>
            <a:off x="18776243" y="7458238"/>
            <a:ext cx="412152" cy="412153"/>
          </a:xfrm>
          <a:prstGeom prst="ellipse">
            <a:avLst/>
          </a:prstGeom>
          <a:solidFill>
            <a:schemeClr val="accent4">
              <a:hueOff val="-476017"/>
              <a:lumOff val="-10042"/>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43" name="Kreis"/>
          <p:cNvSpPr/>
          <p:nvPr/>
        </p:nvSpPr>
        <p:spPr>
          <a:xfrm>
            <a:off x="18776243" y="8118637"/>
            <a:ext cx="412152" cy="412153"/>
          </a:xfrm>
          <a:prstGeom prst="ellipse">
            <a:avLst/>
          </a:prstGeom>
          <a:solidFill>
            <a:schemeClr val="accent4">
              <a:hueOff val="-476017"/>
              <a:lumOff val="-10042"/>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44" name="Kreis"/>
          <p:cNvSpPr/>
          <p:nvPr/>
        </p:nvSpPr>
        <p:spPr>
          <a:xfrm>
            <a:off x="18776243" y="8779037"/>
            <a:ext cx="412152" cy="412153"/>
          </a:xfrm>
          <a:prstGeom prst="ellipse">
            <a:avLst/>
          </a:prstGeom>
          <a:solidFill>
            <a:schemeClr val="accent4">
              <a:hueOff val="-476017"/>
              <a:lumOff val="-10042"/>
            </a:schemeClr>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45" name="Kreis"/>
          <p:cNvSpPr/>
          <p:nvPr/>
        </p:nvSpPr>
        <p:spPr>
          <a:xfrm>
            <a:off x="19604466" y="7458238"/>
            <a:ext cx="412153" cy="412153"/>
          </a:xfrm>
          <a:prstGeom prst="ellipse">
            <a:avLst/>
          </a:prstGeom>
          <a:solidFill>
            <a:schemeClr val="accent4"/>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46" name="Kreis"/>
          <p:cNvSpPr/>
          <p:nvPr/>
        </p:nvSpPr>
        <p:spPr>
          <a:xfrm>
            <a:off x="19604466" y="8118637"/>
            <a:ext cx="412153" cy="412153"/>
          </a:xfrm>
          <a:prstGeom prst="ellipse">
            <a:avLst/>
          </a:prstGeom>
          <a:solidFill>
            <a:schemeClr val="accent4"/>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
        <p:nvSpPr>
          <p:cNvPr id="347" name="Kreis"/>
          <p:cNvSpPr/>
          <p:nvPr/>
        </p:nvSpPr>
        <p:spPr>
          <a:xfrm>
            <a:off x="19604466" y="8779037"/>
            <a:ext cx="412153" cy="412153"/>
          </a:xfrm>
          <a:prstGeom prst="ellipse">
            <a:avLst/>
          </a:prstGeom>
          <a:solidFill>
            <a:schemeClr val="accent4"/>
          </a:solidFill>
          <a:ln w="12700">
            <a:miter lim="400000"/>
          </a:ln>
        </p:spPr>
        <p:txBody>
          <a:bodyPr lIns="50800" tIns="50800" rIns="50800" bIns="50800" anchor="ctr"/>
          <a:lstStyle/>
          <a:p>
            <a:pPr defTabSz="825500">
              <a:defRPr sz="34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Datenzusammenhänge"/>
          <p:cNvSpPr txBox="1"/>
          <p:nvPr>
            <p:ph type="body" idx="21"/>
          </p:nvPr>
        </p:nvSpPr>
        <p:spPr>
          <a:xfrm>
            <a:off x="1181100" y="1064862"/>
            <a:ext cx="7452403" cy="1092967"/>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Datenzusammenhänge</a:t>
            </a:r>
          </a:p>
        </p:txBody>
      </p:sp>
      <p:sp>
        <p:nvSpPr>
          <p:cNvPr id="350" name="Nominaler Vergleich"/>
          <p:cNvSpPr txBox="1"/>
          <p:nvPr/>
        </p:nvSpPr>
        <p:spPr>
          <a:xfrm>
            <a:off x="3835498" y="2599822"/>
            <a:ext cx="4674891" cy="7844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Nominaler Vergleich</a:t>
            </a:r>
          </a:p>
        </p:txBody>
      </p:sp>
      <p:sp>
        <p:nvSpPr>
          <p:cNvPr id="351" name="Das ist ein einfacher Vergleich quantitativer…"/>
          <p:cNvSpPr txBox="1"/>
          <p:nvPr/>
        </p:nvSpPr>
        <p:spPr>
          <a:xfrm>
            <a:off x="3831513" y="3310304"/>
            <a:ext cx="6754963" cy="124305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Das ist ein einfacher Vergleich quantitativer</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Werte. Beispiel: Anzahl der Besucher auf verschiedenen Websites.</a:t>
            </a:r>
          </a:p>
        </p:txBody>
      </p:sp>
      <p:sp>
        <p:nvSpPr>
          <p:cNvPr id="352" name="Linie"/>
          <p:cNvSpPr/>
          <p:nvPr/>
        </p:nvSpPr>
        <p:spPr>
          <a:xfrm>
            <a:off x="1278466" y="2047213"/>
            <a:ext cx="1245296" cy="1"/>
          </a:xfrm>
          <a:prstGeom prst="line">
            <a:avLst/>
          </a:prstGeom>
          <a:ln w="127000">
            <a:solidFill>
              <a:srgbClr val="000000"/>
            </a:solidFill>
            <a:miter lim="400000"/>
          </a:ln>
        </p:spPr>
        <p:txBody>
          <a:bodyPr lIns="50800" tIns="50800" rIns="50800" bIns="50800" anchor="ctr"/>
          <a:lstStyle/>
          <a:p>
            <a:pPr/>
          </a:p>
        </p:txBody>
      </p:sp>
      <p:sp>
        <p:nvSpPr>
          <p:cNvPr id="353" name="Rechteck"/>
          <p:cNvSpPr/>
          <p:nvPr/>
        </p:nvSpPr>
        <p:spPr>
          <a:xfrm>
            <a:off x="1266113" y="2730014"/>
            <a:ext cx="412153" cy="1603256"/>
          </a:xfrm>
          <a:prstGeom prst="rect">
            <a:avLst/>
          </a:prstGeom>
          <a:solidFill>
            <a:schemeClr val="accent4">
              <a:hueOff val="-476017"/>
              <a:lumOff val="-100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54" name="Rechteck"/>
          <p:cNvSpPr/>
          <p:nvPr/>
        </p:nvSpPr>
        <p:spPr>
          <a:xfrm>
            <a:off x="1964613" y="3240304"/>
            <a:ext cx="412153" cy="1092966"/>
          </a:xfrm>
          <a:prstGeom prst="rect">
            <a:avLst/>
          </a:prstGeom>
          <a:solidFill>
            <a:schemeClr val="accent4">
              <a:hueOff val="-1247790"/>
              <a:lumOff val="-1232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55" name="Rechteck"/>
          <p:cNvSpPr/>
          <p:nvPr/>
        </p:nvSpPr>
        <p:spPr>
          <a:xfrm>
            <a:off x="2663113" y="2530464"/>
            <a:ext cx="412153" cy="1802806"/>
          </a:xfrm>
          <a:prstGeom prst="rect">
            <a:avLst/>
          </a:prstGeom>
          <a:solidFill>
            <a:srgbClr val="5E5E5E"/>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56" name="Zeitreihen"/>
          <p:cNvSpPr txBox="1"/>
          <p:nvPr/>
        </p:nvSpPr>
        <p:spPr>
          <a:xfrm>
            <a:off x="3835498" y="5604229"/>
            <a:ext cx="4674891" cy="7844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Zeitreihen</a:t>
            </a:r>
          </a:p>
        </p:txBody>
      </p:sp>
      <p:sp>
        <p:nvSpPr>
          <p:cNvPr id="357" name="Verfolgt Änderungen der Werte im Laufe der Zeit. Beispiel: Monatlicher Umsatz."/>
          <p:cNvSpPr txBox="1"/>
          <p:nvPr/>
        </p:nvSpPr>
        <p:spPr>
          <a:xfrm>
            <a:off x="3831513" y="6314710"/>
            <a:ext cx="6433295" cy="160325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Verfolgt Änderungen der Werte im Laufe der Zeit. Beispiel: Monatlicher Umsatz.</a:t>
            </a:r>
          </a:p>
        </p:txBody>
      </p:sp>
      <p:pic>
        <p:nvPicPr>
          <p:cNvPr id="358" name="Bild" descr="Bild"/>
          <p:cNvPicPr>
            <a:picLocks noChangeAspect="0"/>
          </p:cNvPicPr>
          <p:nvPr/>
        </p:nvPicPr>
        <p:blipFill>
          <a:blip r:embed="rId2">
            <a:extLst/>
          </a:blip>
          <a:stretch>
            <a:fillRect/>
          </a:stretch>
        </p:blipFill>
        <p:spPr>
          <a:xfrm>
            <a:off x="1223488" y="5634666"/>
            <a:ext cx="2100719" cy="1696865"/>
          </a:xfrm>
          <a:prstGeom prst="rect">
            <a:avLst/>
          </a:prstGeom>
          <a:ln w="12700">
            <a:miter lim="400000"/>
          </a:ln>
        </p:spPr>
      </p:pic>
      <p:sp>
        <p:nvSpPr>
          <p:cNvPr id="359" name="Wechselwirkung"/>
          <p:cNvSpPr txBox="1"/>
          <p:nvPr/>
        </p:nvSpPr>
        <p:spPr>
          <a:xfrm>
            <a:off x="3835498" y="8401152"/>
            <a:ext cx="4674891" cy="7844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Wechselwirkung</a:t>
            </a:r>
          </a:p>
        </p:txBody>
      </p:sp>
      <p:sp>
        <p:nvSpPr>
          <p:cNvPr id="360" name="Daten mit zwei oder mehr Variablen, die…"/>
          <p:cNvSpPr txBox="1"/>
          <p:nvPr/>
        </p:nvSpPr>
        <p:spPr>
          <a:xfrm>
            <a:off x="3831513" y="9111634"/>
            <a:ext cx="6609359" cy="14373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Daten mit zwei oder mehr Variablen, die</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eine positive oder negative Korrelation </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aufweisen. Beispiel: Gehälter nach Bildung.</a:t>
            </a:r>
          </a:p>
        </p:txBody>
      </p:sp>
      <p:pic>
        <p:nvPicPr>
          <p:cNvPr id="361" name="Bild" descr="Bild"/>
          <p:cNvPicPr>
            <a:picLocks noChangeAspect="1"/>
          </p:cNvPicPr>
          <p:nvPr/>
        </p:nvPicPr>
        <p:blipFill>
          <a:blip r:embed="rId3">
            <a:extLst/>
          </a:blip>
          <a:stretch>
            <a:fillRect/>
          </a:stretch>
        </p:blipFill>
        <p:spPr>
          <a:xfrm>
            <a:off x="1260343" y="8439900"/>
            <a:ext cx="2274663" cy="1696865"/>
          </a:xfrm>
          <a:prstGeom prst="rect">
            <a:avLst/>
          </a:prstGeom>
          <a:ln w="12700">
            <a:miter lim="400000"/>
          </a:ln>
        </p:spPr>
      </p:pic>
      <p:sp>
        <p:nvSpPr>
          <p:cNvPr id="362" name="Ranking"/>
          <p:cNvSpPr txBox="1"/>
          <p:nvPr/>
        </p:nvSpPr>
        <p:spPr>
          <a:xfrm>
            <a:off x="3835498" y="10933045"/>
            <a:ext cx="4674891" cy="7844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Ranking</a:t>
            </a:r>
          </a:p>
        </p:txBody>
      </p:sp>
      <p:sp>
        <p:nvSpPr>
          <p:cNvPr id="363" name="Zeigt zwei oder mehr Werte zueinander in relativer Größe. Beispiel: Historische Wettermuster, geordnet von den…"/>
          <p:cNvSpPr txBox="1"/>
          <p:nvPr/>
        </p:nvSpPr>
        <p:spPr>
          <a:xfrm>
            <a:off x="3831513" y="11643527"/>
            <a:ext cx="7138476" cy="21552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Zeigt zwei oder mehr Werte zueinander in relativer Größe. Beispiel: Historische Wettermuster, geordnet von den</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wärmsten Monaten bis zu den kältesten.</a:t>
            </a:r>
          </a:p>
        </p:txBody>
      </p:sp>
      <p:grpSp>
        <p:nvGrpSpPr>
          <p:cNvPr id="370" name="Gruppieren"/>
          <p:cNvGrpSpPr/>
          <p:nvPr/>
        </p:nvGrpSpPr>
        <p:grpSpPr>
          <a:xfrm>
            <a:off x="1259838" y="11043603"/>
            <a:ext cx="2224873" cy="1802806"/>
            <a:chOff x="0" y="0"/>
            <a:chExt cx="2224872" cy="1802804"/>
          </a:xfrm>
        </p:grpSpPr>
        <p:sp>
          <p:nvSpPr>
            <p:cNvPr id="364" name="Rechteck"/>
            <p:cNvSpPr/>
            <p:nvPr/>
          </p:nvSpPr>
          <p:spPr>
            <a:xfrm>
              <a:off x="-1" y="0"/>
              <a:ext cx="2224874" cy="206833"/>
            </a:xfrm>
            <a:prstGeom prst="rect">
              <a:avLst/>
            </a:prstGeom>
            <a:solidFill>
              <a:schemeClr val="accent4">
                <a:hueOff val="-476017"/>
                <a:lumOff val="-10042"/>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5" name="Rechteck"/>
            <p:cNvSpPr/>
            <p:nvPr/>
          </p:nvSpPr>
          <p:spPr>
            <a:xfrm>
              <a:off x="-1" y="319194"/>
              <a:ext cx="1937834" cy="206833"/>
            </a:xfrm>
            <a:prstGeom prst="rect">
              <a:avLst/>
            </a:prstGeom>
            <a:solidFill>
              <a:srgbClr val="E099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6" name="Rechteck"/>
            <p:cNvSpPr/>
            <p:nvPr/>
          </p:nvSpPr>
          <p:spPr>
            <a:xfrm>
              <a:off x="-1" y="638388"/>
              <a:ext cx="1706735" cy="206834"/>
            </a:xfrm>
            <a:prstGeom prst="rect">
              <a:avLst/>
            </a:prstGeom>
            <a:solidFill>
              <a:srgbClr val="B97E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7" name="Rechteck"/>
            <p:cNvSpPr/>
            <p:nvPr/>
          </p:nvSpPr>
          <p:spPr>
            <a:xfrm>
              <a:off x="0" y="957582"/>
              <a:ext cx="1460721" cy="206834"/>
            </a:xfrm>
            <a:prstGeom prst="rect">
              <a:avLst/>
            </a:prstGeom>
            <a:solidFill>
              <a:srgbClr val="895E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8" name="Rechteck"/>
            <p:cNvSpPr/>
            <p:nvPr/>
          </p:nvSpPr>
          <p:spPr>
            <a:xfrm>
              <a:off x="0" y="1276777"/>
              <a:ext cx="1245295" cy="206833"/>
            </a:xfrm>
            <a:prstGeom prst="rect">
              <a:avLst/>
            </a:prstGeom>
            <a:solidFill>
              <a:srgbClr val="5B3E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9" name="Rechteck"/>
            <p:cNvSpPr/>
            <p:nvPr/>
          </p:nvSpPr>
          <p:spPr>
            <a:xfrm>
              <a:off x="0" y="1595971"/>
              <a:ext cx="1017886" cy="206834"/>
            </a:xfrm>
            <a:prstGeom prst="rect">
              <a:avLst/>
            </a:prstGeom>
            <a:solidFill>
              <a:srgbClr val="1A11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71" name="Abweichung"/>
          <p:cNvSpPr txBox="1"/>
          <p:nvPr/>
        </p:nvSpPr>
        <p:spPr>
          <a:xfrm>
            <a:off x="16092871" y="2589435"/>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Abweichung</a:t>
            </a:r>
          </a:p>
        </p:txBody>
      </p:sp>
      <p:sp>
        <p:nvSpPr>
          <p:cNvPr id="372" name="Dabei wird untersucht, wie sich Daten zueinander verhalten, insbesondere wie weit ein bestimmter Punkt vom Mittelwert abweicht. Beispiel: Schwimmbad-Tickets, an einem regnerischen Tag,…"/>
          <p:cNvSpPr txBox="1"/>
          <p:nvPr/>
        </p:nvSpPr>
        <p:spPr>
          <a:xfrm>
            <a:off x="16088887" y="3299917"/>
            <a:ext cx="7932332" cy="189810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Dabei wird untersucht, wie sich Daten zueinander verhalten, insbesondere wie weit ein bestimmter Punkt vom Mittelwert abweicht. Beispiel: Schwimmbad-Tickets, an einem regnerischen Tag, </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im Vergleich zu einem sonnigen Tag.</a:t>
            </a:r>
          </a:p>
        </p:txBody>
      </p:sp>
      <p:pic>
        <p:nvPicPr>
          <p:cNvPr id="373" name="Bild" descr="Bild"/>
          <p:cNvPicPr>
            <a:picLocks noChangeAspect="0"/>
          </p:cNvPicPr>
          <p:nvPr/>
        </p:nvPicPr>
        <p:blipFill>
          <a:blip r:embed="rId4">
            <a:extLst/>
          </a:blip>
          <a:stretch>
            <a:fillRect/>
          </a:stretch>
        </p:blipFill>
        <p:spPr>
          <a:xfrm>
            <a:off x="11342723" y="2997191"/>
            <a:ext cx="4294160" cy="1355218"/>
          </a:xfrm>
          <a:prstGeom prst="rect">
            <a:avLst/>
          </a:prstGeom>
          <a:ln w="12700">
            <a:miter lim="400000"/>
          </a:ln>
        </p:spPr>
      </p:pic>
      <p:sp>
        <p:nvSpPr>
          <p:cNvPr id="374" name="Verteilung"/>
          <p:cNvSpPr txBox="1"/>
          <p:nvPr/>
        </p:nvSpPr>
        <p:spPr>
          <a:xfrm>
            <a:off x="16092871" y="5604507"/>
            <a:ext cx="4674891" cy="7844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Verteilung</a:t>
            </a:r>
          </a:p>
        </p:txBody>
      </p:sp>
      <p:sp>
        <p:nvSpPr>
          <p:cNvPr id="375" name="Zeigt die Datenverteilung um einen zentralen Wert. Beispiel: Größen von Spielern in einer Basketball- mannschaft."/>
          <p:cNvSpPr txBox="1"/>
          <p:nvPr/>
        </p:nvSpPr>
        <p:spPr>
          <a:xfrm>
            <a:off x="16088887" y="6314988"/>
            <a:ext cx="7932332" cy="189810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Zeigt die Datenverteilung um einen zentralen Wert. Beispiel: Größen von Spielern in einer Basketball- mannschaft.</a:t>
            </a:r>
          </a:p>
        </p:txBody>
      </p:sp>
      <p:grpSp>
        <p:nvGrpSpPr>
          <p:cNvPr id="381" name="Gruppieren"/>
          <p:cNvGrpSpPr/>
          <p:nvPr/>
        </p:nvGrpSpPr>
        <p:grpSpPr>
          <a:xfrm>
            <a:off x="11619997" y="6218976"/>
            <a:ext cx="3739612" cy="905724"/>
            <a:chOff x="0" y="0"/>
            <a:chExt cx="3739610" cy="905722"/>
          </a:xfrm>
        </p:grpSpPr>
        <p:sp>
          <p:nvSpPr>
            <p:cNvPr id="376" name="Kreis"/>
            <p:cNvSpPr/>
            <p:nvPr/>
          </p:nvSpPr>
          <p:spPr>
            <a:xfrm>
              <a:off x="1416944" y="0"/>
              <a:ext cx="905724" cy="905723"/>
            </a:xfrm>
            <a:prstGeom prst="ellipse">
              <a:avLst/>
            </a:prstGeom>
            <a:solidFill>
              <a:schemeClr val="accent4">
                <a:hueOff val="-1247790"/>
                <a:lumOff val="-12326"/>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7" name="Kreis"/>
            <p:cNvSpPr/>
            <p:nvPr/>
          </p:nvSpPr>
          <p:spPr>
            <a:xfrm>
              <a:off x="617538" y="154682"/>
              <a:ext cx="596360" cy="596359"/>
            </a:xfrm>
            <a:prstGeom prst="ellipse">
              <a:avLst/>
            </a:prstGeom>
            <a:solidFill>
              <a:schemeClr val="accent4">
                <a:hueOff val="-1247790"/>
                <a:lumOff val="-12326"/>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8" name="Kreis"/>
            <p:cNvSpPr/>
            <p:nvPr/>
          </p:nvSpPr>
          <p:spPr>
            <a:xfrm>
              <a:off x="0" y="245616"/>
              <a:ext cx="414491" cy="414491"/>
            </a:xfrm>
            <a:prstGeom prst="ellipse">
              <a:avLst/>
            </a:prstGeom>
            <a:solidFill>
              <a:schemeClr val="accent4">
                <a:hueOff val="-1247790"/>
                <a:lumOff val="-12326"/>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9" name="Kreis"/>
            <p:cNvSpPr/>
            <p:nvPr/>
          </p:nvSpPr>
          <p:spPr>
            <a:xfrm>
              <a:off x="2521813" y="154682"/>
              <a:ext cx="596360" cy="596359"/>
            </a:xfrm>
            <a:prstGeom prst="ellipse">
              <a:avLst/>
            </a:prstGeom>
            <a:solidFill>
              <a:schemeClr val="accent4">
                <a:hueOff val="-1247790"/>
                <a:lumOff val="-12326"/>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0" name="Kreis"/>
            <p:cNvSpPr/>
            <p:nvPr/>
          </p:nvSpPr>
          <p:spPr>
            <a:xfrm>
              <a:off x="3325119" y="245616"/>
              <a:ext cx="414492" cy="414491"/>
            </a:xfrm>
            <a:prstGeom prst="ellipse">
              <a:avLst/>
            </a:prstGeom>
            <a:solidFill>
              <a:schemeClr val="accent4">
                <a:hueOff val="-1247790"/>
                <a:lumOff val="-12326"/>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82" name="Ein Teil des Ganzen"/>
          <p:cNvSpPr txBox="1"/>
          <p:nvPr/>
        </p:nvSpPr>
        <p:spPr>
          <a:xfrm>
            <a:off x="16092871" y="8411207"/>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Ein Teil des Ganzen</a:t>
            </a:r>
          </a:p>
        </p:txBody>
      </p:sp>
      <p:sp>
        <p:nvSpPr>
          <p:cNvPr id="383" name="Zeigt eine Teilmenge im Vergleich zum größeren Ganzen. Beispiel: Prozentualer Anteil der…"/>
          <p:cNvSpPr txBox="1"/>
          <p:nvPr/>
        </p:nvSpPr>
        <p:spPr>
          <a:xfrm>
            <a:off x="16088887" y="9121688"/>
            <a:ext cx="7932332" cy="189810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Zeigt eine Teilmenge im Vergleich zum größeren Ganzen. Beispiel: Prozentualer Anteil der</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Kunden, die bestimmte Produkte kaufen.</a:t>
            </a:r>
          </a:p>
        </p:txBody>
      </p:sp>
      <p:pic>
        <p:nvPicPr>
          <p:cNvPr id="384" name="Bildschirmfoto 2021-04-01 um 11.06.36.png" descr="Bildschirmfoto 2021-04-01 um 11.06.36.png"/>
          <p:cNvPicPr>
            <a:picLocks noChangeAspect="1"/>
          </p:cNvPicPr>
          <p:nvPr/>
        </p:nvPicPr>
        <p:blipFill>
          <a:blip r:embed="rId5">
            <a:extLst/>
          </a:blip>
          <a:stretch>
            <a:fillRect/>
          </a:stretch>
        </p:blipFill>
        <p:spPr>
          <a:xfrm>
            <a:off x="11567528" y="7659489"/>
            <a:ext cx="3844551" cy="325768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 name="giphy-1.gif" descr="giphy-1.gif"/>
          <p:cNvPicPr>
            <a:picLocks noChangeAspect="0"/>
          </p:cNvPicPr>
          <p:nvPr/>
        </p:nvPicPr>
        <p:blipFill>
          <a:blip r:embed="rId2">
            <a:extLst/>
          </a:blip>
          <a:stretch>
            <a:fillRect/>
          </a:stretch>
        </p:blipFill>
        <p:spPr>
          <a:xfrm>
            <a:off x="-308703" y="-2315481"/>
            <a:ext cx="25161656" cy="19185763"/>
          </a:xfrm>
          <a:prstGeom prst="rect">
            <a:avLst/>
          </a:prstGeom>
          <a:ln w="12700">
            <a:miter lim="400000"/>
          </a:ln>
        </p:spPr>
      </p:pic>
      <p:sp>
        <p:nvSpPr>
          <p:cNvPr id="160" name="Daten sind nur so gut,…"/>
          <p:cNvSpPr txBox="1"/>
          <p:nvPr>
            <p:ph type="body" idx="21"/>
          </p:nvPr>
        </p:nvSpPr>
        <p:spPr>
          <a:xfrm>
            <a:off x="1181100" y="5666495"/>
            <a:ext cx="23994882" cy="3992553"/>
          </a:xfrm>
          <a:prstGeom prst="rect">
            <a:avLst/>
          </a:prstGeom>
          <a:extLst>
            <a:ext uri="{C572A759-6A51-4108-AA02-DFA0A04FC94B}">
              <ma14:wrappingTextBoxFlag xmlns:ma14="http://schemas.microsoft.com/office/mac/drawingml/2011/main" val="1"/>
            </a:ext>
          </a:extLst>
        </p:spPr>
        <p:txBody>
          <a:bodyPr/>
          <a:lstStyle/>
          <a:p>
            <a:pPr>
              <a:lnSpc>
                <a:spcPct val="90000"/>
              </a:lnSpc>
              <a:defRPr b="0" sz="11700">
                <a:solidFill>
                  <a:srgbClr val="FFFFFF"/>
                </a:solidFill>
                <a:latin typeface="Averta for TBWA Bold"/>
                <a:ea typeface="Averta for TBWA Bold"/>
                <a:cs typeface="Averta for TBWA Bold"/>
                <a:sym typeface="Averta for TBWA Bold"/>
              </a:defRPr>
            </a:pPr>
            <a:r>
              <a:t>Daten sind nur so gut, </a:t>
            </a:r>
          </a:p>
          <a:p>
            <a:pPr>
              <a:lnSpc>
                <a:spcPct val="90000"/>
              </a:lnSpc>
              <a:defRPr b="0" sz="11700">
                <a:solidFill>
                  <a:srgbClr val="FFFFFF"/>
                </a:solidFill>
                <a:latin typeface="Averta for TBWA Bold"/>
                <a:ea typeface="Averta for TBWA Bold"/>
                <a:cs typeface="Averta for TBWA Bold"/>
                <a:sym typeface="Averta for TBWA Bold"/>
              </a:defRPr>
            </a:pPr>
            <a:r>
              <a:t>wie sie dargestellt werden.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Darstellungs-arten"/>
          <p:cNvSpPr txBox="1"/>
          <p:nvPr>
            <p:ph type="body" idx="21"/>
          </p:nvPr>
        </p:nvSpPr>
        <p:spPr>
          <a:xfrm>
            <a:off x="1181100" y="4989162"/>
            <a:ext cx="9080285" cy="4069508"/>
          </a:xfrm>
          <a:prstGeom prst="rect">
            <a:avLst/>
          </a:prstGeom>
          <a:extLst>
            <a:ext uri="{C572A759-6A51-4108-AA02-DFA0A04FC94B}">
              <ma14:wrappingTextBoxFlag xmlns:ma14="http://schemas.microsoft.com/office/mac/drawingml/2011/main" val="1"/>
            </a:ext>
          </a:extLst>
        </p:spPr>
        <p:txBody>
          <a:bodyPr/>
          <a:lstStyle>
            <a:lvl1pPr>
              <a:lnSpc>
                <a:spcPct val="90000"/>
              </a:lnSpc>
              <a:defRPr b="0" sz="10000">
                <a:latin typeface="Averta for TBWA Bold"/>
                <a:ea typeface="Averta for TBWA Bold"/>
                <a:cs typeface="Averta for TBWA Bold"/>
                <a:sym typeface="Averta for TBWA Bold"/>
              </a:defRPr>
            </a:lvl1pPr>
          </a:lstStyle>
          <a:p>
            <a:pPr/>
            <a:r>
              <a:t>Darstellungs-arten</a:t>
            </a:r>
          </a:p>
        </p:txBody>
      </p:sp>
      <p:sp>
        <p:nvSpPr>
          <p:cNvPr id="387" name="Linie"/>
          <p:cNvSpPr/>
          <p:nvPr/>
        </p:nvSpPr>
        <p:spPr>
          <a:xfrm>
            <a:off x="1278466" y="8257513"/>
            <a:ext cx="1245296" cy="1"/>
          </a:xfrm>
          <a:prstGeom prst="line">
            <a:avLst/>
          </a:prstGeom>
          <a:ln w="127000">
            <a:solidFill>
              <a:srgbClr val="000000"/>
            </a:solidFill>
            <a:miter lim="400000"/>
          </a:ln>
        </p:spPr>
        <p:txBody>
          <a:bodyPr lIns="50800" tIns="50800" rIns="50800" bIns="50800" anchor="ctr"/>
          <a:lstStyle/>
          <a:p>
            <a:pPr/>
          </a:p>
        </p:txBody>
      </p:sp>
      <p:pic>
        <p:nvPicPr>
          <p:cNvPr id="388" name="Bildschirmfoto 2021-04-01 um 11.13.11.png" descr="Bildschirmfoto 2021-04-01 um 11.13.11.png"/>
          <p:cNvPicPr>
            <a:picLocks noChangeAspect="1"/>
          </p:cNvPicPr>
          <p:nvPr/>
        </p:nvPicPr>
        <p:blipFill>
          <a:blip r:embed="rId2">
            <a:extLst/>
          </a:blip>
          <a:stretch>
            <a:fillRect/>
          </a:stretch>
        </p:blipFill>
        <p:spPr>
          <a:xfrm>
            <a:off x="13957571" y="649337"/>
            <a:ext cx="3230671" cy="12417326"/>
          </a:xfrm>
          <a:prstGeom prst="rect">
            <a:avLst/>
          </a:prstGeom>
          <a:ln w="12700">
            <a:miter lim="400000"/>
          </a:ln>
        </p:spPr>
      </p:pic>
      <p:sp>
        <p:nvSpPr>
          <p:cNvPr id="389" name="Balken-Diagramm"/>
          <p:cNvSpPr txBox="1"/>
          <p:nvPr/>
        </p:nvSpPr>
        <p:spPr>
          <a:xfrm>
            <a:off x="17718709" y="1718176"/>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Balken-Diagramm</a:t>
            </a:r>
          </a:p>
        </p:txBody>
      </p:sp>
      <p:sp>
        <p:nvSpPr>
          <p:cNvPr id="390" name="Torten-Diagramm"/>
          <p:cNvSpPr txBox="1"/>
          <p:nvPr/>
        </p:nvSpPr>
        <p:spPr>
          <a:xfrm>
            <a:off x="17718709" y="3394576"/>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Torten-Diagramm</a:t>
            </a:r>
          </a:p>
        </p:txBody>
      </p:sp>
      <p:sp>
        <p:nvSpPr>
          <p:cNvPr id="391" name="Linien-Diagramm"/>
          <p:cNvSpPr txBox="1"/>
          <p:nvPr/>
        </p:nvSpPr>
        <p:spPr>
          <a:xfrm>
            <a:off x="17718709" y="5070976"/>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Linien-Diagramm</a:t>
            </a:r>
          </a:p>
        </p:txBody>
      </p:sp>
      <p:sp>
        <p:nvSpPr>
          <p:cNvPr id="392" name="Flächen-Diagramm"/>
          <p:cNvSpPr txBox="1"/>
          <p:nvPr/>
        </p:nvSpPr>
        <p:spPr>
          <a:xfrm>
            <a:off x="17718709" y="6747376"/>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Flächen-Diagramm</a:t>
            </a:r>
          </a:p>
        </p:txBody>
      </p:sp>
      <p:sp>
        <p:nvSpPr>
          <p:cNvPr id="393" name="Streu-Diagramm"/>
          <p:cNvSpPr txBox="1"/>
          <p:nvPr/>
        </p:nvSpPr>
        <p:spPr>
          <a:xfrm>
            <a:off x="17718709" y="8423776"/>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Streu-Diagramm</a:t>
            </a:r>
          </a:p>
        </p:txBody>
      </p:sp>
      <p:sp>
        <p:nvSpPr>
          <p:cNvPr id="394" name="Blasen-Diagramm"/>
          <p:cNvSpPr txBox="1"/>
          <p:nvPr/>
        </p:nvSpPr>
        <p:spPr>
          <a:xfrm>
            <a:off x="17718709" y="10100176"/>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Blasen-Diagramm</a:t>
            </a:r>
          </a:p>
        </p:txBody>
      </p:sp>
      <p:sp>
        <p:nvSpPr>
          <p:cNvPr id="395" name="Wärmekarte"/>
          <p:cNvSpPr txBox="1"/>
          <p:nvPr/>
        </p:nvSpPr>
        <p:spPr>
          <a:xfrm>
            <a:off x="17718709" y="11776576"/>
            <a:ext cx="4674891" cy="7844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Wärmekarte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Balkendiagramm"/>
          <p:cNvSpPr txBox="1"/>
          <p:nvPr>
            <p:ph type="body" idx="21"/>
          </p:nvPr>
        </p:nvSpPr>
        <p:spPr>
          <a:xfrm>
            <a:off x="1181100" y="1064862"/>
            <a:ext cx="7452403" cy="1092967"/>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Balkendiagramm</a:t>
            </a:r>
          </a:p>
        </p:txBody>
      </p:sp>
      <p:sp>
        <p:nvSpPr>
          <p:cNvPr id="398" name="Vertikal"/>
          <p:cNvSpPr txBox="1"/>
          <p:nvPr/>
        </p:nvSpPr>
        <p:spPr>
          <a:xfrm>
            <a:off x="1219298" y="6007851"/>
            <a:ext cx="7376006"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Vertikal</a:t>
            </a:r>
          </a:p>
        </p:txBody>
      </p:sp>
      <p:sp>
        <p:nvSpPr>
          <p:cNvPr id="399" name="Balkendiagramme sind sehr vielseitig. Sie werden meistens verwendet, um Veränderungen im Laufe der…"/>
          <p:cNvSpPr txBox="1"/>
          <p:nvPr/>
        </p:nvSpPr>
        <p:spPr>
          <a:xfrm>
            <a:off x="1189913" y="2395904"/>
            <a:ext cx="8529093" cy="21800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Balkendiagramme sind sehr vielseitig. Sie werden meistens verwendet, um Veränderungen im Laufe der </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Zeit zu zeigen, verschiedene Kategorien oder Teile eines Ganzen zu vergleichen.</a:t>
            </a:r>
          </a:p>
        </p:txBody>
      </p:sp>
      <p:sp>
        <p:nvSpPr>
          <p:cNvPr id="400" name="Linie"/>
          <p:cNvSpPr/>
          <p:nvPr/>
        </p:nvSpPr>
        <p:spPr>
          <a:xfrm>
            <a:off x="1278466" y="2047213"/>
            <a:ext cx="1245296" cy="1"/>
          </a:xfrm>
          <a:prstGeom prst="line">
            <a:avLst/>
          </a:prstGeom>
          <a:ln w="127000">
            <a:solidFill>
              <a:schemeClr val="accent4">
                <a:hueOff val="-476017"/>
                <a:lumOff val="-10042"/>
              </a:schemeClr>
            </a:solidFill>
            <a:miter lim="400000"/>
          </a:ln>
        </p:spPr>
        <p:txBody>
          <a:bodyPr lIns="50800" tIns="50800" rIns="50800" bIns="50800" anchor="ctr"/>
          <a:lstStyle/>
          <a:p>
            <a:pPr/>
          </a:p>
        </p:txBody>
      </p:sp>
      <p:sp>
        <p:nvSpPr>
          <p:cNvPr id="401" name="Rechteck"/>
          <p:cNvSpPr/>
          <p:nvPr/>
        </p:nvSpPr>
        <p:spPr>
          <a:xfrm>
            <a:off x="13877213" y="8066304"/>
            <a:ext cx="4417019" cy="746063"/>
          </a:xfrm>
          <a:prstGeom prst="rect">
            <a:avLst/>
          </a:prstGeom>
          <a:solidFill>
            <a:schemeClr val="accent4">
              <a:hueOff val="-1247790"/>
              <a:lumOff val="-1232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402" name="Bildschirmfoto 2021-04-01 um 11.22.48.png" descr="Bildschirmfoto 2021-04-01 um 11.22.48.png"/>
          <p:cNvPicPr>
            <a:picLocks noChangeAspect="1"/>
          </p:cNvPicPr>
          <p:nvPr/>
        </p:nvPicPr>
        <p:blipFill>
          <a:blip r:embed="rId2">
            <a:extLst/>
          </a:blip>
          <a:srcRect l="0" t="0" r="0" b="9326"/>
          <a:stretch>
            <a:fillRect/>
          </a:stretch>
        </p:blipFill>
        <p:spPr>
          <a:xfrm>
            <a:off x="923018" y="7717631"/>
            <a:ext cx="9189883" cy="4247131"/>
          </a:xfrm>
          <a:prstGeom prst="rect">
            <a:avLst/>
          </a:prstGeom>
          <a:ln w="12700">
            <a:miter lim="400000"/>
          </a:ln>
        </p:spPr>
      </p:pic>
      <p:sp>
        <p:nvSpPr>
          <p:cNvPr id="403" name="Wird am besten für chronologische Daten verwendet…"/>
          <p:cNvSpPr txBox="1"/>
          <p:nvPr/>
        </p:nvSpPr>
        <p:spPr>
          <a:xfrm>
            <a:off x="1204487" y="6551117"/>
            <a:ext cx="8822226" cy="111851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Wird am besten für chronologische Daten verwendet </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(Zeitserien sollten immer von links nach rechts verlaufen)</a:t>
            </a:r>
          </a:p>
        </p:txBody>
      </p:sp>
      <p:sp>
        <p:nvSpPr>
          <p:cNvPr id="404" name="Jänner"/>
          <p:cNvSpPr txBox="1"/>
          <p:nvPr/>
        </p:nvSpPr>
        <p:spPr>
          <a:xfrm>
            <a:off x="2766587" y="12062917"/>
            <a:ext cx="897426" cy="36408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1600">
                <a:solidFill>
                  <a:srgbClr val="000000"/>
                </a:solidFill>
                <a:latin typeface="Averta for TBWA Regular"/>
                <a:ea typeface="Averta for TBWA Regular"/>
                <a:cs typeface="Averta for TBWA Regular"/>
                <a:sym typeface="Averta for TBWA Regular"/>
              </a:defRPr>
            </a:lvl1pPr>
          </a:lstStyle>
          <a:p>
            <a:pPr/>
            <a:r>
              <a:t>Jänner</a:t>
            </a:r>
          </a:p>
        </p:txBody>
      </p:sp>
      <p:sp>
        <p:nvSpPr>
          <p:cNvPr id="405" name="Februar"/>
          <p:cNvSpPr txBox="1"/>
          <p:nvPr/>
        </p:nvSpPr>
        <p:spPr>
          <a:xfrm>
            <a:off x="5166887" y="12062917"/>
            <a:ext cx="897426" cy="36408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1600">
                <a:solidFill>
                  <a:srgbClr val="000000"/>
                </a:solidFill>
                <a:latin typeface="Averta for TBWA Regular"/>
                <a:ea typeface="Averta for TBWA Regular"/>
                <a:cs typeface="Averta for TBWA Regular"/>
                <a:sym typeface="Averta for TBWA Regular"/>
              </a:defRPr>
            </a:lvl1pPr>
          </a:lstStyle>
          <a:p>
            <a:pPr/>
            <a:r>
              <a:t>Februar</a:t>
            </a:r>
          </a:p>
        </p:txBody>
      </p:sp>
      <p:sp>
        <p:nvSpPr>
          <p:cNvPr id="406" name="März"/>
          <p:cNvSpPr txBox="1"/>
          <p:nvPr/>
        </p:nvSpPr>
        <p:spPr>
          <a:xfrm>
            <a:off x="7808487" y="12062917"/>
            <a:ext cx="897426" cy="36408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1600">
                <a:solidFill>
                  <a:srgbClr val="000000"/>
                </a:solidFill>
                <a:latin typeface="Averta for TBWA Regular"/>
                <a:ea typeface="Averta for TBWA Regular"/>
                <a:cs typeface="Averta for TBWA Regular"/>
                <a:sym typeface="Averta for TBWA Regular"/>
              </a:defRPr>
            </a:lvl1pPr>
          </a:lstStyle>
          <a:p>
            <a:pPr/>
            <a:r>
              <a:t>März</a:t>
            </a:r>
          </a:p>
        </p:txBody>
      </p:sp>
      <p:sp>
        <p:nvSpPr>
          <p:cNvPr id="407" name="Horizontal"/>
          <p:cNvSpPr txBox="1"/>
          <p:nvPr/>
        </p:nvSpPr>
        <p:spPr>
          <a:xfrm>
            <a:off x="13830399" y="6007851"/>
            <a:ext cx="7376006"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Horizontal</a:t>
            </a:r>
          </a:p>
        </p:txBody>
      </p:sp>
      <p:sp>
        <p:nvSpPr>
          <p:cNvPr id="408" name="Für Daten mit langen Kategoriebezeichnungen"/>
          <p:cNvSpPr txBox="1"/>
          <p:nvPr/>
        </p:nvSpPr>
        <p:spPr>
          <a:xfrm>
            <a:off x="13815587" y="6551117"/>
            <a:ext cx="8822226" cy="111851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Für Daten mit langen Kategoriebezeichnungen</a:t>
            </a:r>
          </a:p>
        </p:txBody>
      </p:sp>
      <p:sp>
        <p:nvSpPr>
          <p:cNvPr id="409" name="Rechteck"/>
          <p:cNvSpPr/>
          <p:nvPr/>
        </p:nvSpPr>
        <p:spPr>
          <a:xfrm>
            <a:off x="13877213" y="9555945"/>
            <a:ext cx="2607715" cy="746063"/>
          </a:xfrm>
          <a:prstGeom prst="rect">
            <a:avLst/>
          </a:prstGeom>
          <a:solidFill>
            <a:schemeClr val="accent4">
              <a:hueOff val="-1247790"/>
              <a:lumOff val="-1232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0" name="Rechteck"/>
          <p:cNvSpPr/>
          <p:nvPr/>
        </p:nvSpPr>
        <p:spPr>
          <a:xfrm>
            <a:off x="13877213" y="11045586"/>
            <a:ext cx="5016498" cy="746063"/>
          </a:xfrm>
          <a:prstGeom prst="rect">
            <a:avLst/>
          </a:prstGeom>
          <a:solidFill>
            <a:schemeClr val="accent4">
              <a:hueOff val="-1247790"/>
              <a:lumOff val="-1232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1" name="Information mit Bildungsinhalten"/>
          <p:cNvSpPr txBox="1"/>
          <p:nvPr/>
        </p:nvSpPr>
        <p:spPr>
          <a:xfrm>
            <a:off x="13840987" y="7685924"/>
            <a:ext cx="4327567" cy="36408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1600">
                <a:solidFill>
                  <a:srgbClr val="000000"/>
                </a:solidFill>
                <a:latin typeface="Averta for TBWA Regular"/>
                <a:ea typeface="Averta for TBWA Regular"/>
                <a:cs typeface="Averta for TBWA Regular"/>
                <a:sym typeface="Averta for TBWA Regular"/>
              </a:defRPr>
            </a:lvl1pPr>
          </a:lstStyle>
          <a:p>
            <a:pPr/>
            <a:r>
              <a:t>Information mit Bildungsinhalten</a:t>
            </a:r>
          </a:p>
        </p:txBody>
      </p:sp>
      <p:sp>
        <p:nvSpPr>
          <p:cNvPr id="412" name="Unterhaltung"/>
          <p:cNvSpPr txBox="1"/>
          <p:nvPr/>
        </p:nvSpPr>
        <p:spPr>
          <a:xfrm>
            <a:off x="13840987" y="9175565"/>
            <a:ext cx="4327567" cy="36408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1600">
                <a:solidFill>
                  <a:srgbClr val="000000"/>
                </a:solidFill>
                <a:latin typeface="Averta for TBWA Regular"/>
                <a:ea typeface="Averta for TBWA Regular"/>
                <a:cs typeface="Averta for TBWA Regular"/>
                <a:sym typeface="Averta for TBWA Regular"/>
              </a:defRPr>
            </a:lvl1pPr>
          </a:lstStyle>
          <a:p>
            <a:pPr/>
            <a:r>
              <a:t>Unterhaltung</a:t>
            </a:r>
          </a:p>
        </p:txBody>
      </p:sp>
      <p:sp>
        <p:nvSpPr>
          <p:cNvPr id="413" name="Vorreiterrolle im Unterhaltungsbereich"/>
          <p:cNvSpPr txBox="1"/>
          <p:nvPr/>
        </p:nvSpPr>
        <p:spPr>
          <a:xfrm>
            <a:off x="13840987" y="10673796"/>
            <a:ext cx="4327567" cy="36408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1600">
                <a:solidFill>
                  <a:srgbClr val="000000"/>
                </a:solidFill>
                <a:latin typeface="Averta for TBWA Regular"/>
                <a:ea typeface="Averta for TBWA Regular"/>
                <a:cs typeface="Averta for TBWA Regular"/>
                <a:sym typeface="Averta for TBWA Regular"/>
              </a:defRPr>
            </a:lvl1pPr>
          </a:lstStyle>
          <a:p>
            <a:pPr/>
            <a:r>
              <a:t>Vorreiterrolle im Unterhaltungsbereich</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Balkendiagramm"/>
          <p:cNvSpPr txBox="1"/>
          <p:nvPr>
            <p:ph type="body" idx="21"/>
          </p:nvPr>
        </p:nvSpPr>
        <p:spPr>
          <a:xfrm>
            <a:off x="1181100" y="1064862"/>
            <a:ext cx="7452403" cy="1092967"/>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Balkendiagramm</a:t>
            </a:r>
          </a:p>
        </p:txBody>
      </p:sp>
      <p:sp>
        <p:nvSpPr>
          <p:cNvPr id="416" name="Gestapelt"/>
          <p:cNvSpPr txBox="1"/>
          <p:nvPr/>
        </p:nvSpPr>
        <p:spPr>
          <a:xfrm>
            <a:off x="1219298" y="6007851"/>
            <a:ext cx="7376006"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Gestapelt</a:t>
            </a:r>
          </a:p>
        </p:txBody>
      </p:sp>
      <p:sp>
        <p:nvSpPr>
          <p:cNvPr id="417" name="Linie"/>
          <p:cNvSpPr/>
          <p:nvPr/>
        </p:nvSpPr>
        <p:spPr>
          <a:xfrm>
            <a:off x="1278466" y="2047213"/>
            <a:ext cx="1245296" cy="1"/>
          </a:xfrm>
          <a:prstGeom prst="line">
            <a:avLst/>
          </a:prstGeom>
          <a:ln w="127000">
            <a:solidFill>
              <a:schemeClr val="accent4">
                <a:hueOff val="-476017"/>
                <a:lumOff val="-10042"/>
              </a:schemeClr>
            </a:solidFill>
            <a:miter lim="400000"/>
          </a:ln>
        </p:spPr>
        <p:txBody>
          <a:bodyPr lIns="50800" tIns="50800" rIns="50800" bIns="50800" anchor="ctr"/>
          <a:lstStyle/>
          <a:p>
            <a:pPr/>
          </a:p>
        </p:txBody>
      </p:sp>
      <p:sp>
        <p:nvSpPr>
          <p:cNvPr id="418" name="Wird verwendet bei Teil-Ganzes-Beziehungen."/>
          <p:cNvSpPr txBox="1"/>
          <p:nvPr/>
        </p:nvSpPr>
        <p:spPr>
          <a:xfrm>
            <a:off x="1204487" y="6551117"/>
            <a:ext cx="11841452" cy="7460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Wird verwendet bei Teil-Ganzes-Beziehungen.</a:t>
            </a:r>
          </a:p>
        </p:txBody>
      </p:sp>
      <p:sp>
        <p:nvSpPr>
          <p:cNvPr id="419" name="100% gestapelt"/>
          <p:cNvSpPr txBox="1"/>
          <p:nvPr/>
        </p:nvSpPr>
        <p:spPr>
          <a:xfrm>
            <a:off x="13830399" y="6007851"/>
            <a:ext cx="7376006"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100% gestapelt</a:t>
            </a:r>
          </a:p>
        </p:txBody>
      </p:sp>
      <p:sp>
        <p:nvSpPr>
          <p:cNvPr id="420" name="Wenn die prozentuale Verteilung die Aussage sein soll."/>
          <p:cNvSpPr txBox="1"/>
          <p:nvPr/>
        </p:nvSpPr>
        <p:spPr>
          <a:xfrm>
            <a:off x="13815587" y="6551117"/>
            <a:ext cx="8822226" cy="111851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Wenn die prozentuale Verteilung die Aussage sein soll.</a:t>
            </a:r>
          </a:p>
        </p:txBody>
      </p:sp>
      <p:pic>
        <p:nvPicPr>
          <p:cNvPr id="421" name="Bildschirmfoto 2021-04-01 um 11.32.17.png" descr="Bildschirmfoto 2021-04-01 um 11.32.17.png"/>
          <p:cNvPicPr>
            <a:picLocks noChangeAspect="1"/>
          </p:cNvPicPr>
          <p:nvPr/>
        </p:nvPicPr>
        <p:blipFill>
          <a:blip r:embed="rId2">
            <a:extLst/>
          </a:blip>
          <a:stretch>
            <a:fillRect/>
          </a:stretch>
        </p:blipFill>
        <p:spPr>
          <a:xfrm>
            <a:off x="990748" y="8047483"/>
            <a:ext cx="6057901" cy="4025901"/>
          </a:xfrm>
          <a:prstGeom prst="rect">
            <a:avLst/>
          </a:prstGeom>
          <a:ln w="12700">
            <a:miter lim="400000"/>
          </a:ln>
        </p:spPr>
      </p:pic>
      <p:pic>
        <p:nvPicPr>
          <p:cNvPr id="422" name="Bildschirmfoto 2021-04-01 um 11.32.31.png" descr="Bildschirmfoto 2021-04-01 um 11.32.31.png"/>
          <p:cNvPicPr>
            <a:picLocks noChangeAspect="1"/>
          </p:cNvPicPr>
          <p:nvPr/>
        </p:nvPicPr>
        <p:blipFill>
          <a:blip r:embed="rId3">
            <a:extLst/>
          </a:blip>
          <a:stretch>
            <a:fillRect/>
          </a:stretch>
        </p:blipFill>
        <p:spPr>
          <a:xfrm>
            <a:off x="13616682" y="8060183"/>
            <a:ext cx="6413501" cy="40005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Balkendiagramm"/>
          <p:cNvSpPr txBox="1"/>
          <p:nvPr>
            <p:ph type="body" idx="21"/>
          </p:nvPr>
        </p:nvSpPr>
        <p:spPr>
          <a:xfrm>
            <a:off x="1181100" y="1064862"/>
            <a:ext cx="7452403" cy="1092967"/>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Balkendiagramm</a:t>
            </a:r>
          </a:p>
        </p:txBody>
      </p:sp>
      <p:sp>
        <p:nvSpPr>
          <p:cNvPr id="425" name="Linie"/>
          <p:cNvSpPr/>
          <p:nvPr/>
        </p:nvSpPr>
        <p:spPr>
          <a:xfrm>
            <a:off x="1278466" y="2047213"/>
            <a:ext cx="1245296" cy="1"/>
          </a:xfrm>
          <a:prstGeom prst="line">
            <a:avLst/>
          </a:prstGeom>
          <a:ln w="127000">
            <a:solidFill>
              <a:schemeClr val="accent4">
                <a:hueOff val="-476017"/>
                <a:lumOff val="-10042"/>
              </a:schemeClr>
            </a:solidFill>
            <a:miter lim="400000"/>
          </a:ln>
        </p:spPr>
        <p:txBody>
          <a:bodyPr lIns="50800" tIns="50800" rIns="50800" bIns="50800" anchor="ctr"/>
          <a:lstStyle/>
          <a:p>
            <a:pPr/>
          </a:p>
        </p:txBody>
      </p:sp>
      <p:pic>
        <p:nvPicPr>
          <p:cNvPr id="426" name="Bildschirmfoto 2021-04-01 um 11.40.35.png" descr="Bildschirmfoto 2021-04-01 um 11.40.35.png"/>
          <p:cNvPicPr>
            <a:picLocks noChangeAspect="1"/>
          </p:cNvPicPr>
          <p:nvPr/>
        </p:nvPicPr>
        <p:blipFill>
          <a:blip r:embed="rId2">
            <a:extLst/>
          </a:blip>
          <a:srcRect l="32168" t="0" r="0" b="57096"/>
          <a:stretch>
            <a:fillRect/>
          </a:stretch>
        </p:blipFill>
        <p:spPr>
          <a:xfrm>
            <a:off x="8187109" y="1436762"/>
            <a:ext cx="15234991" cy="4450953"/>
          </a:xfrm>
          <a:prstGeom prst="rect">
            <a:avLst/>
          </a:prstGeom>
          <a:ln w="12700">
            <a:miter lim="400000"/>
          </a:ln>
        </p:spPr>
      </p:pic>
      <p:pic>
        <p:nvPicPr>
          <p:cNvPr id="427" name="Bildschirmfoto 2021-04-01 um 11.40.35.png" descr="Bildschirmfoto 2021-04-01 um 11.40.35.png"/>
          <p:cNvPicPr>
            <a:picLocks noChangeAspect="1"/>
          </p:cNvPicPr>
          <p:nvPr/>
        </p:nvPicPr>
        <p:blipFill>
          <a:blip r:embed="rId2">
            <a:extLst/>
          </a:blip>
          <a:srcRect l="0" t="58392" r="0" b="0"/>
          <a:stretch>
            <a:fillRect/>
          </a:stretch>
        </p:blipFill>
        <p:spPr>
          <a:xfrm>
            <a:off x="961900" y="7621662"/>
            <a:ext cx="22460200" cy="4316462"/>
          </a:xfrm>
          <a:prstGeom prst="rect">
            <a:avLst/>
          </a:prstGeom>
          <a:ln w="12700">
            <a:miter lim="400000"/>
          </a:ln>
        </p:spPr>
      </p:pic>
      <p:sp>
        <p:nvSpPr>
          <p:cNvPr id="428" name="Horizontale Beschriftung verwenden"/>
          <p:cNvSpPr txBox="1"/>
          <p:nvPr/>
        </p:nvSpPr>
        <p:spPr>
          <a:xfrm>
            <a:off x="9345187" y="5937158"/>
            <a:ext cx="6461216" cy="109296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Horizontale Beschriftung verwenden</a:t>
            </a:r>
          </a:p>
        </p:txBody>
      </p:sp>
      <p:sp>
        <p:nvSpPr>
          <p:cNvPr id="429" name="Der Abstand zwischen den Balken sollte die halbe Balkenbreite betragen"/>
          <p:cNvSpPr txBox="1"/>
          <p:nvPr/>
        </p:nvSpPr>
        <p:spPr>
          <a:xfrm>
            <a:off x="16368287" y="5944698"/>
            <a:ext cx="6461216" cy="109296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Der Abstand zwischen den Balken sollte die halbe Balkenbreite betragen</a:t>
            </a:r>
          </a:p>
        </p:txBody>
      </p:sp>
      <p:sp>
        <p:nvSpPr>
          <p:cNvPr id="430" name="Den Wert der x-Achse bei 0 beginnen"/>
          <p:cNvSpPr txBox="1"/>
          <p:nvPr/>
        </p:nvSpPr>
        <p:spPr>
          <a:xfrm>
            <a:off x="1676693" y="11995058"/>
            <a:ext cx="6461216" cy="109296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Den Wert der x-Achse bei 0 beginnen</a:t>
            </a:r>
          </a:p>
        </p:txBody>
      </p:sp>
      <p:sp>
        <p:nvSpPr>
          <p:cNvPr id="431" name="Einheitliche Farben verwenden"/>
          <p:cNvSpPr txBox="1"/>
          <p:nvPr/>
        </p:nvSpPr>
        <p:spPr>
          <a:xfrm>
            <a:off x="9474493" y="11995058"/>
            <a:ext cx="6461216" cy="109296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Einheitliche Farben verwenden</a:t>
            </a:r>
          </a:p>
        </p:txBody>
      </p:sp>
      <p:sp>
        <p:nvSpPr>
          <p:cNvPr id="432" name="Beschriftung alphabetisch"/>
          <p:cNvSpPr txBox="1"/>
          <p:nvPr/>
        </p:nvSpPr>
        <p:spPr>
          <a:xfrm>
            <a:off x="17145294" y="11995058"/>
            <a:ext cx="6461216" cy="109296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Beschriftung alphabetisch</a:t>
            </a:r>
          </a:p>
        </p:txBody>
      </p:sp>
      <p:sp>
        <p:nvSpPr>
          <p:cNvPr id="433" name="Dos and Don’ts"/>
          <p:cNvSpPr txBox="1"/>
          <p:nvPr/>
        </p:nvSpPr>
        <p:spPr>
          <a:xfrm>
            <a:off x="1189913" y="2395904"/>
            <a:ext cx="3711080"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Dos and Don’ts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Tortendiagramm"/>
          <p:cNvSpPr txBox="1"/>
          <p:nvPr>
            <p:ph type="body" idx="21"/>
          </p:nvPr>
        </p:nvSpPr>
        <p:spPr>
          <a:xfrm>
            <a:off x="1181100" y="1064862"/>
            <a:ext cx="7452403" cy="1092967"/>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Tortendiagramm</a:t>
            </a:r>
          </a:p>
        </p:txBody>
      </p:sp>
      <p:sp>
        <p:nvSpPr>
          <p:cNvPr id="436" name="Eignen sich am besten für Teil-Ganzes-Vergleiche.…"/>
          <p:cNvSpPr txBox="1"/>
          <p:nvPr/>
        </p:nvSpPr>
        <p:spPr>
          <a:xfrm>
            <a:off x="1189913" y="2395904"/>
            <a:ext cx="8529093" cy="21800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Eignen sich am besten für Teil-Ganzes-Vergleiche.</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Sie sind bei einem kleinen Datensatz am aussagekräftigsten.</a:t>
            </a:r>
          </a:p>
        </p:txBody>
      </p:sp>
      <p:sp>
        <p:nvSpPr>
          <p:cNvPr id="437" name="Linie"/>
          <p:cNvSpPr/>
          <p:nvPr/>
        </p:nvSpPr>
        <p:spPr>
          <a:xfrm>
            <a:off x="1278466" y="2047213"/>
            <a:ext cx="1245296" cy="1"/>
          </a:xfrm>
          <a:prstGeom prst="line">
            <a:avLst/>
          </a:prstGeom>
          <a:ln w="127000">
            <a:solidFill>
              <a:schemeClr val="accent4">
                <a:hueOff val="-1247790"/>
                <a:lumOff val="-12326"/>
              </a:schemeClr>
            </a:solidFill>
            <a:miter lim="400000"/>
          </a:ln>
        </p:spPr>
        <p:txBody>
          <a:bodyPr lIns="50800" tIns="50800" rIns="50800" bIns="50800" anchor="ctr"/>
          <a:lstStyle/>
          <a:p>
            <a:pPr/>
          </a:p>
        </p:txBody>
      </p:sp>
      <p:pic>
        <p:nvPicPr>
          <p:cNvPr id="438" name="Bildschirmfoto 2021-04-01 um 11.54.01.png" descr="Bildschirmfoto 2021-04-01 um 11.54.01.png"/>
          <p:cNvPicPr>
            <a:picLocks noChangeAspect="1"/>
          </p:cNvPicPr>
          <p:nvPr/>
        </p:nvPicPr>
        <p:blipFill>
          <a:blip r:embed="rId2">
            <a:extLst/>
          </a:blip>
          <a:stretch>
            <a:fillRect/>
          </a:stretch>
        </p:blipFill>
        <p:spPr>
          <a:xfrm>
            <a:off x="10782349" y="1003597"/>
            <a:ext cx="5671251" cy="11993582"/>
          </a:xfrm>
          <a:prstGeom prst="rect">
            <a:avLst/>
          </a:prstGeom>
          <a:ln w="12700">
            <a:miter lim="400000"/>
          </a:ln>
        </p:spPr>
      </p:pic>
      <p:sp>
        <p:nvSpPr>
          <p:cNvPr id="439" name="Standard"/>
          <p:cNvSpPr txBox="1"/>
          <p:nvPr/>
        </p:nvSpPr>
        <p:spPr>
          <a:xfrm>
            <a:off x="16535499" y="2883651"/>
            <a:ext cx="7376006"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Standard</a:t>
            </a:r>
          </a:p>
        </p:txBody>
      </p:sp>
      <p:sp>
        <p:nvSpPr>
          <p:cNvPr id="440" name="Donut"/>
          <p:cNvSpPr txBox="1"/>
          <p:nvPr/>
        </p:nvSpPr>
        <p:spPr>
          <a:xfrm>
            <a:off x="16535499" y="9284451"/>
            <a:ext cx="7376006"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Donut</a:t>
            </a:r>
          </a:p>
        </p:txBody>
      </p:sp>
      <p:sp>
        <p:nvSpPr>
          <p:cNvPr id="441" name="Stilistische Variante für die Einbeziehung eines Gesamtwertes oder Designelements in der Mitte."/>
          <p:cNvSpPr txBox="1"/>
          <p:nvPr/>
        </p:nvSpPr>
        <p:spPr>
          <a:xfrm>
            <a:off x="16520687" y="9827717"/>
            <a:ext cx="6516382" cy="23298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Stilistische Variante für die Einbeziehung eines Gesamtwertes oder Designelements in der Mitte.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ortendiagramm"/>
          <p:cNvSpPr txBox="1"/>
          <p:nvPr>
            <p:ph type="body" idx="21"/>
          </p:nvPr>
        </p:nvSpPr>
        <p:spPr>
          <a:xfrm>
            <a:off x="1181100" y="1064862"/>
            <a:ext cx="7452403" cy="1092967"/>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Tortendiagramm</a:t>
            </a:r>
          </a:p>
        </p:txBody>
      </p:sp>
      <p:sp>
        <p:nvSpPr>
          <p:cNvPr id="444" name="Linie"/>
          <p:cNvSpPr/>
          <p:nvPr/>
        </p:nvSpPr>
        <p:spPr>
          <a:xfrm>
            <a:off x="1278466" y="2047213"/>
            <a:ext cx="1245296" cy="1"/>
          </a:xfrm>
          <a:prstGeom prst="line">
            <a:avLst/>
          </a:prstGeom>
          <a:ln w="127000">
            <a:solidFill>
              <a:schemeClr val="accent4">
                <a:hueOff val="-1247790"/>
                <a:lumOff val="-12326"/>
              </a:schemeClr>
            </a:solidFill>
            <a:miter lim="400000"/>
          </a:ln>
        </p:spPr>
        <p:txBody>
          <a:bodyPr lIns="50800" tIns="50800" rIns="50800" bIns="50800" anchor="ctr"/>
          <a:lstStyle/>
          <a:p>
            <a:pPr/>
          </a:p>
        </p:txBody>
      </p:sp>
      <p:pic>
        <p:nvPicPr>
          <p:cNvPr id="445" name="Bildschirmfoto 2021-04-01 um 11.58.15.png" descr="Bildschirmfoto 2021-04-01 um 11.58.15.png"/>
          <p:cNvPicPr>
            <a:picLocks noChangeAspect="1"/>
          </p:cNvPicPr>
          <p:nvPr/>
        </p:nvPicPr>
        <p:blipFill>
          <a:blip r:embed="rId2">
            <a:extLst/>
          </a:blip>
          <a:srcRect l="0" t="3126" r="0" b="61307"/>
          <a:stretch>
            <a:fillRect/>
          </a:stretch>
        </p:blipFill>
        <p:spPr>
          <a:xfrm>
            <a:off x="766706" y="7060704"/>
            <a:ext cx="22850588" cy="3840361"/>
          </a:xfrm>
          <a:prstGeom prst="rect">
            <a:avLst/>
          </a:prstGeom>
          <a:ln w="12700">
            <a:miter lim="400000"/>
          </a:ln>
        </p:spPr>
      </p:pic>
      <p:pic>
        <p:nvPicPr>
          <p:cNvPr id="446" name="Bildschirmfoto 2021-04-01 um 11.58.15.png" descr="Bildschirmfoto 2021-04-01 um 11.58.15.png"/>
          <p:cNvPicPr>
            <a:picLocks noChangeAspect="1"/>
          </p:cNvPicPr>
          <p:nvPr/>
        </p:nvPicPr>
        <p:blipFill>
          <a:blip r:embed="rId2">
            <a:extLst/>
          </a:blip>
          <a:srcRect l="50344" t="65697" r="0" b="0"/>
          <a:stretch>
            <a:fillRect/>
          </a:stretch>
        </p:blipFill>
        <p:spPr>
          <a:xfrm>
            <a:off x="12270723" y="970557"/>
            <a:ext cx="11346571" cy="3703936"/>
          </a:xfrm>
          <a:prstGeom prst="rect">
            <a:avLst/>
          </a:prstGeom>
          <a:ln w="12700">
            <a:miter lim="400000"/>
          </a:ln>
        </p:spPr>
      </p:pic>
      <p:sp>
        <p:nvSpPr>
          <p:cNvPr id="447" name="Die Teile…"/>
          <p:cNvSpPr txBox="1"/>
          <p:nvPr/>
        </p:nvSpPr>
        <p:spPr>
          <a:xfrm>
            <a:off x="12837687" y="4641758"/>
            <a:ext cx="3088176" cy="190383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Die Teile</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richtig ordnen</a:t>
            </a:r>
          </a:p>
        </p:txBody>
      </p:sp>
      <p:sp>
        <p:nvSpPr>
          <p:cNvPr id="448" name="Den größten Abschnitt bei…"/>
          <p:cNvSpPr txBox="1"/>
          <p:nvPr/>
        </p:nvSpPr>
        <p:spPr>
          <a:xfrm>
            <a:off x="16177787" y="4641758"/>
            <a:ext cx="3346160" cy="206309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643889">
              <a:lnSpc>
                <a:spcPct val="90000"/>
              </a:lnSpc>
              <a:defRPr sz="1950">
                <a:solidFill>
                  <a:srgbClr val="000000"/>
                </a:solidFill>
                <a:latin typeface="Averta for TBWA Regular"/>
                <a:ea typeface="Averta for TBWA Regular"/>
                <a:cs typeface="Averta for TBWA Regular"/>
                <a:sym typeface="Averta for TBWA Regular"/>
              </a:defRPr>
            </a:pPr>
            <a:r>
              <a:t>Den größten Abschnitt bei</a:t>
            </a:r>
          </a:p>
          <a:p>
            <a:pPr algn="l" defTabSz="643889">
              <a:lnSpc>
                <a:spcPct val="90000"/>
              </a:lnSpc>
              <a:defRPr sz="1950">
                <a:solidFill>
                  <a:srgbClr val="000000"/>
                </a:solidFill>
                <a:latin typeface="Averta for TBWA Regular"/>
                <a:ea typeface="Averta for TBWA Regular"/>
                <a:cs typeface="Averta for TBWA Regular"/>
                <a:sym typeface="Averta for TBWA Regular"/>
              </a:defRPr>
            </a:pPr>
            <a:r>
              <a:t>12 Uhr, im Uhrzeigersinn.</a:t>
            </a:r>
          </a:p>
          <a:p>
            <a:pPr algn="l" defTabSz="643889">
              <a:lnSpc>
                <a:spcPct val="90000"/>
              </a:lnSpc>
              <a:defRPr sz="1950">
                <a:solidFill>
                  <a:srgbClr val="000000"/>
                </a:solidFill>
                <a:latin typeface="Averta for TBWA Regular"/>
                <a:ea typeface="Averta for TBWA Regular"/>
                <a:cs typeface="Averta for TBWA Regular"/>
                <a:sym typeface="Averta for TBWA Regular"/>
              </a:defRPr>
            </a:pPr>
            <a:r>
              <a:t>Setzen Sie den zweitgrößten</a:t>
            </a:r>
          </a:p>
          <a:p>
            <a:pPr algn="l" defTabSz="643889">
              <a:lnSpc>
                <a:spcPct val="90000"/>
              </a:lnSpc>
              <a:defRPr sz="1950">
                <a:solidFill>
                  <a:srgbClr val="000000"/>
                </a:solidFill>
                <a:latin typeface="Averta for TBWA Regular"/>
                <a:ea typeface="Averta for TBWA Regular"/>
                <a:cs typeface="Averta for TBWA Regular"/>
                <a:sym typeface="Averta for TBWA Regular"/>
              </a:defRPr>
            </a:pPr>
            <a:r>
              <a:t>Teilstück bei 12 Uhr an,</a:t>
            </a:r>
          </a:p>
          <a:p>
            <a:pPr algn="l" defTabSz="643889">
              <a:lnSpc>
                <a:spcPct val="90000"/>
              </a:lnSpc>
              <a:defRPr sz="1950">
                <a:solidFill>
                  <a:srgbClr val="000000"/>
                </a:solidFill>
                <a:latin typeface="Averta for TBWA Regular"/>
                <a:ea typeface="Averta for TBWA Regular"/>
                <a:cs typeface="Averta for TBWA Regular"/>
                <a:sym typeface="Averta for TBWA Regular"/>
              </a:defRPr>
            </a:pPr>
            <a:r>
              <a:t>gegen den Uhrzeigersinn. </a:t>
            </a:r>
          </a:p>
          <a:p>
            <a:pPr algn="l" defTabSz="643889">
              <a:lnSpc>
                <a:spcPct val="90000"/>
              </a:lnSpc>
              <a:defRPr sz="1950">
                <a:solidFill>
                  <a:srgbClr val="000000"/>
                </a:solidFill>
                <a:latin typeface="Averta for TBWA Regular"/>
                <a:ea typeface="Averta for TBWA Regular"/>
                <a:cs typeface="Averta for TBWA Regular"/>
                <a:sym typeface="Averta for TBWA Regular"/>
              </a:defRPr>
            </a:pPr>
            <a:r>
              <a:t>Die restlichen Abschnitte</a:t>
            </a:r>
          </a:p>
          <a:p>
            <a:pPr algn="l" defTabSz="643889">
              <a:lnSpc>
                <a:spcPct val="90000"/>
              </a:lnSpc>
              <a:defRPr sz="1950">
                <a:solidFill>
                  <a:srgbClr val="000000"/>
                </a:solidFill>
                <a:latin typeface="Averta for TBWA Regular"/>
                <a:ea typeface="Averta for TBWA Regular"/>
                <a:cs typeface="Averta for TBWA Regular"/>
                <a:sym typeface="Averta for TBWA Regular"/>
              </a:defRPr>
            </a:pPr>
            <a:r>
              <a:t>unten platzieren</a:t>
            </a:r>
          </a:p>
        </p:txBody>
      </p:sp>
      <p:sp>
        <p:nvSpPr>
          <p:cNvPr id="449" name="Den größten Abschnitt…"/>
          <p:cNvSpPr txBox="1"/>
          <p:nvPr/>
        </p:nvSpPr>
        <p:spPr>
          <a:xfrm>
            <a:off x="19886187" y="4641758"/>
            <a:ext cx="3346160" cy="206309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1900">
                <a:solidFill>
                  <a:srgbClr val="000000"/>
                </a:solidFill>
                <a:latin typeface="Averta for TBWA Regular"/>
                <a:ea typeface="Averta for TBWA Regular"/>
                <a:cs typeface="Averta for TBWA Regular"/>
                <a:sym typeface="Averta for TBWA Regular"/>
              </a:defRPr>
            </a:pPr>
            <a:r>
              <a:t>Den größten Abschnitt </a:t>
            </a:r>
          </a:p>
          <a:p>
            <a:pPr algn="l" defTabSz="825500">
              <a:lnSpc>
                <a:spcPct val="90000"/>
              </a:lnSpc>
              <a:defRPr sz="1900">
                <a:solidFill>
                  <a:srgbClr val="000000"/>
                </a:solidFill>
                <a:latin typeface="Averta for TBWA Regular"/>
                <a:ea typeface="Averta for TBWA Regular"/>
                <a:cs typeface="Averta for TBWA Regular"/>
                <a:sym typeface="Averta for TBWA Regular"/>
              </a:defRPr>
            </a:pPr>
            <a:r>
              <a:t>bei 12 Uhr, die anderen </a:t>
            </a:r>
          </a:p>
          <a:p>
            <a:pPr algn="l" defTabSz="825500">
              <a:lnSpc>
                <a:spcPct val="90000"/>
              </a:lnSpc>
              <a:defRPr sz="1900">
                <a:solidFill>
                  <a:srgbClr val="000000"/>
                </a:solidFill>
                <a:latin typeface="Averta for TBWA Regular"/>
                <a:ea typeface="Averta for TBWA Regular"/>
                <a:cs typeface="Averta for TBWA Regular"/>
                <a:sym typeface="Averta for TBWA Regular"/>
              </a:defRPr>
            </a:pPr>
            <a:r>
              <a:t>im Uhrzeigersinn</a:t>
            </a:r>
          </a:p>
        </p:txBody>
      </p:sp>
      <p:sp>
        <p:nvSpPr>
          <p:cNvPr id="450" name="Niemals mehr als fünf Kategorien in einer Darstellung"/>
          <p:cNvSpPr txBox="1"/>
          <p:nvPr/>
        </p:nvSpPr>
        <p:spPr>
          <a:xfrm>
            <a:off x="1483887" y="11256722"/>
            <a:ext cx="5082389" cy="12032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Niemals mehr als fünf Kategorien in einer Darstellung</a:t>
            </a:r>
          </a:p>
        </p:txBody>
      </p:sp>
      <p:sp>
        <p:nvSpPr>
          <p:cNvPr id="451" name="Niemals mehrere Tortendiagramme für Vergleiche verwenden"/>
          <p:cNvSpPr txBox="1"/>
          <p:nvPr/>
        </p:nvSpPr>
        <p:spPr>
          <a:xfrm>
            <a:off x="9434087" y="11256722"/>
            <a:ext cx="5702605" cy="12032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Niemals mehrere Tortendiagramme für Vergleiche verwenden</a:t>
            </a:r>
          </a:p>
        </p:txBody>
      </p:sp>
      <p:sp>
        <p:nvSpPr>
          <p:cNvPr id="452" name="Alle Diagramme müssen 100% ergeben"/>
          <p:cNvSpPr txBox="1"/>
          <p:nvPr/>
        </p:nvSpPr>
        <p:spPr>
          <a:xfrm>
            <a:off x="16901687" y="11256722"/>
            <a:ext cx="6039998" cy="12032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Alle Diagramme müssen 100% ergeben</a:t>
            </a:r>
          </a:p>
        </p:txBody>
      </p:sp>
      <p:sp>
        <p:nvSpPr>
          <p:cNvPr id="453" name="Dos and Don’ts"/>
          <p:cNvSpPr txBox="1"/>
          <p:nvPr/>
        </p:nvSpPr>
        <p:spPr>
          <a:xfrm>
            <a:off x="1189913" y="2395904"/>
            <a:ext cx="3711080"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Dos and Don’ts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Liniendiagramm"/>
          <p:cNvSpPr txBox="1"/>
          <p:nvPr>
            <p:ph type="body" idx="21"/>
          </p:nvPr>
        </p:nvSpPr>
        <p:spPr>
          <a:xfrm>
            <a:off x="1181100" y="1064862"/>
            <a:ext cx="7452403" cy="934422"/>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Liniendiagramm</a:t>
            </a:r>
          </a:p>
        </p:txBody>
      </p:sp>
      <p:sp>
        <p:nvSpPr>
          <p:cNvPr id="456" name="Für Zeitreihenbeziehungen mit kontinuierlichen Daten.…"/>
          <p:cNvSpPr txBox="1"/>
          <p:nvPr/>
        </p:nvSpPr>
        <p:spPr>
          <a:xfrm>
            <a:off x="1189913" y="2395904"/>
            <a:ext cx="11665599" cy="21800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Für Zeitreihenbeziehungen mit kontinuierlichen Daten. </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Für die Darstellung von Trend, Beschleunigung, Verlangsamung und Volatilität.</a:t>
            </a:r>
          </a:p>
        </p:txBody>
      </p:sp>
      <p:sp>
        <p:nvSpPr>
          <p:cNvPr id="457"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pic>
        <p:nvPicPr>
          <p:cNvPr id="458" name="Bildschirmfoto 2021-04-01 um 12.13.19.png" descr="Bildschirmfoto 2021-04-01 um 12.13.19.png"/>
          <p:cNvPicPr>
            <a:picLocks noChangeAspect="1"/>
          </p:cNvPicPr>
          <p:nvPr/>
        </p:nvPicPr>
        <p:blipFill>
          <a:blip r:embed="rId2">
            <a:extLst/>
          </a:blip>
          <a:stretch>
            <a:fillRect/>
          </a:stretch>
        </p:blipFill>
        <p:spPr>
          <a:xfrm>
            <a:off x="887759" y="4972595"/>
            <a:ext cx="12269907" cy="656027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Liniendiagramm"/>
          <p:cNvSpPr txBox="1"/>
          <p:nvPr>
            <p:ph type="body" idx="21"/>
          </p:nvPr>
        </p:nvSpPr>
        <p:spPr>
          <a:xfrm>
            <a:off x="1181100" y="1064862"/>
            <a:ext cx="7452403" cy="934422"/>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Liniendiagramm</a:t>
            </a:r>
          </a:p>
        </p:txBody>
      </p:sp>
      <p:sp>
        <p:nvSpPr>
          <p:cNvPr id="461"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pic>
        <p:nvPicPr>
          <p:cNvPr id="462" name="Bildschirmfoto 2021-04-01 um 12.16.38.png" descr="Bildschirmfoto 2021-04-01 um 12.16.38.png"/>
          <p:cNvPicPr>
            <a:picLocks noChangeAspect="1"/>
          </p:cNvPicPr>
          <p:nvPr/>
        </p:nvPicPr>
        <p:blipFill>
          <a:blip r:embed="rId2">
            <a:extLst/>
          </a:blip>
          <a:srcRect l="0" t="0" r="0" b="56134"/>
          <a:stretch>
            <a:fillRect/>
          </a:stretch>
        </p:blipFill>
        <p:spPr>
          <a:xfrm>
            <a:off x="1039663" y="2941199"/>
            <a:ext cx="22393673" cy="4074452"/>
          </a:xfrm>
          <a:prstGeom prst="rect">
            <a:avLst/>
          </a:prstGeom>
          <a:ln w="12700">
            <a:miter lim="400000"/>
          </a:ln>
        </p:spPr>
      </p:pic>
      <p:sp>
        <p:nvSpPr>
          <p:cNvPr id="463" name="Wenn möglich eine Null-Basislinie miteinbeziehen"/>
          <p:cNvSpPr txBox="1"/>
          <p:nvPr/>
        </p:nvSpPr>
        <p:spPr>
          <a:xfrm>
            <a:off x="1661687" y="70293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Wenn möglich eine Null-Basislinie miteinbeziehen</a:t>
            </a:r>
          </a:p>
        </p:txBody>
      </p:sp>
      <p:sp>
        <p:nvSpPr>
          <p:cNvPr id="464" name="Wenn möglich nicht zuviel Linien in einer Darstellung"/>
          <p:cNvSpPr txBox="1"/>
          <p:nvPr/>
        </p:nvSpPr>
        <p:spPr>
          <a:xfrm>
            <a:off x="9446787" y="70293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Wenn möglich nicht zuviel Linien in einer Darstellung</a:t>
            </a:r>
          </a:p>
        </p:txBody>
      </p:sp>
      <p:sp>
        <p:nvSpPr>
          <p:cNvPr id="465" name="Wenn möglich durchgezogene Linien verwenden"/>
          <p:cNvSpPr txBox="1"/>
          <p:nvPr/>
        </p:nvSpPr>
        <p:spPr>
          <a:xfrm>
            <a:off x="16888987" y="70293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Wenn möglich durchgezogene Linien verwenden</a:t>
            </a:r>
          </a:p>
        </p:txBody>
      </p:sp>
      <p:pic>
        <p:nvPicPr>
          <p:cNvPr id="466" name="Bildschirmfoto 2021-04-01 um 12.16.38.png" descr="Bildschirmfoto 2021-04-01 um 12.16.38.png"/>
          <p:cNvPicPr>
            <a:picLocks noChangeAspect="1"/>
          </p:cNvPicPr>
          <p:nvPr/>
        </p:nvPicPr>
        <p:blipFill>
          <a:blip r:embed="rId2">
            <a:extLst/>
          </a:blip>
          <a:srcRect l="33740" t="60303" r="0" b="0"/>
          <a:stretch>
            <a:fillRect/>
          </a:stretch>
        </p:blipFill>
        <p:spPr>
          <a:xfrm>
            <a:off x="8550969" y="8275435"/>
            <a:ext cx="14837867" cy="3687251"/>
          </a:xfrm>
          <a:prstGeom prst="rect">
            <a:avLst/>
          </a:prstGeom>
          <a:ln w="12700">
            <a:miter lim="400000"/>
          </a:ln>
        </p:spPr>
      </p:pic>
      <p:sp>
        <p:nvSpPr>
          <p:cNvPr id="467" name="Wenn möglich die Linien direkt beschriften"/>
          <p:cNvSpPr txBox="1"/>
          <p:nvPr/>
        </p:nvSpPr>
        <p:spPr>
          <a:xfrm>
            <a:off x="9446787" y="120585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Wenn möglich die Linien direkt beschriften</a:t>
            </a:r>
          </a:p>
        </p:txBody>
      </p:sp>
      <p:sp>
        <p:nvSpPr>
          <p:cNvPr id="468" name="Höhen anpassen"/>
          <p:cNvSpPr txBox="1"/>
          <p:nvPr/>
        </p:nvSpPr>
        <p:spPr>
          <a:xfrm>
            <a:off x="16787387" y="120585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Höhen anpassen</a:t>
            </a:r>
          </a:p>
        </p:txBody>
      </p:sp>
      <p:sp>
        <p:nvSpPr>
          <p:cNvPr id="469" name="Dos and Don’ts"/>
          <p:cNvSpPr txBox="1"/>
          <p:nvPr/>
        </p:nvSpPr>
        <p:spPr>
          <a:xfrm>
            <a:off x="1189913" y="2395904"/>
            <a:ext cx="3711080"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Dos and Don’ts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Flächendiagramm"/>
          <p:cNvSpPr txBox="1"/>
          <p:nvPr>
            <p:ph type="body" idx="21"/>
          </p:nvPr>
        </p:nvSpPr>
        <p:spPr>
          <a:xfrm>
            <a:off x="1181100" y="1064862"/>
            <a:ext cx="7452403" cy="934422"/>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Flächendiagramm</a:t>
            </a:r>
          </a:p>
        </p:txBody>
      </p:sp>
      <p:sp>
        <p:nvSpPr>
          <p:cNvPr id="472" name="Flächendiagramme stellen eine Zeitreihenbeziehung dar, aber sie unterscheiden sich von Liniendiagrammen dadurch, dass sie ein Volumen darstellen können."/>
          <p:cNvSpPr txBox="1"/>
          <p:nvPr/>
        </p:nvSpPr>
        <p:spPr>
          <a:xfrm>
            <a:off x="1189913" y="2395904"/>
            <a:ext cx="11665599" cy="21800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Flächendiagramme stellen eine Zeitreihenbeziehung dar, aber sie unterscheiden sich von Liniendiagrammen dadurch, dass sie ein Volumen darstellen können.</a:t>
            </a:r>
          </a:p>
        </p:txBody>
      </p:sp>
      <p:sp>
        <p:nvSpPr>
          <p:cNvPr id="473"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pic>
        <p:nvPicPr>
          <p:cNvPr id="474" name="Bildschirmfoto 2021-04-01 um 12.24.45.png" descr="Bildschirmfoto 2021-04-01 um 12.24.45.png"/>
          <p:cNvPicPr>
            <a:picLocks noChangeAspect="1"/>
          </p:cNvPicPr>
          <p:nvPr/>
        </p:nvPicPr>
        <p:blipFill>
          <a:blip r:embed="rId2">
            <a:extLst/>
          </a:blip>
          <a:srcRect l="0" t="13911" r="0" b="0"/>
          <a:stretch>
            <a:fillRect/>
          </a:stretch>
        </p:blipFill>
        <p:spPr>
          <a:xfrm>
            <a:off x="816619" y="5334248"/>
            <a:ext cx="22385968" cy="4137912"/>
          </a:xfrm>
          <a:prstGeom prst="rect">
            <a:avLst/>
          </a:prstGeom>
          <a:ln w="12700">
            <a:miter lim="400000"/>
          </a:ln>
        </p:spPr>
      </p:pic>
      <p:sp>
        <p:nvSpPr>
          <p:cNvPr id="475" name="Flächendiagramm"/>
          <p:cNvSpPr txBox="1"/>
          <p:nvPr/>
        </p:nvSpPr>
        <p:spPr>
          <a:xfrm>
            <a:off x="1226704" y="9525751"/>
            <a:ext cx="5948893"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Flächendiagramm</a:t>
            </a:r>
          </a:p>
        </p:txBody>
      </p:sp>
      <p:sp>
        <p:nvSpPr>
          <p:cNvPr id="476" name="Für einen quantitativen Verlauf in Zusammenhang mit der Zeit"/>
          <p:cNvSpPr txBox="1"/>
          <p:nvPr/>
        </p:nvSpPr>
        <p:spPr>
          <a:xfrm>
            <a:off x="1211893" y="10069017"/>
            <a:ext cx="5605107" cy="23298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Für einen quantitativen Verlauf in Zusammenhang mit der Zeit</a:t>
            </a:r>
          </a:p>
        </p:txBody>
      </p:sp>
      <p:sp>
        <p:nvSpPr>
          <p:cNvPr id="477" name="Gestapeltes Flächendiagramm"/>
          <p:cNvSpPr txBox="1"/>
          <p:nvPr/>
        </p:nvSpPr>
        <p:spPr>
          <a:xfrm>
            <a:off x="8605404" y="9525751"/>
            <a:ext cx="5948893" cy="162345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Gestapeltes Flächendiagramm </a:t>
            </a:r>
          </a:p>
        </p:txBody>
      </p:sp>
      <p:sp>
        <p:nvSpPr>
          <p:cNvPr id="478" name="Für die Visualisierung von Teil-Ganzes…"/>
          <p:cNvSpPr txBox="1"/>
          <p:nvPr/>
        </p:nvSpPr>
        <p:spPr>
          <a:xfrm>
            <a:off x="8615992" y="10627817"/>
            <a:ext cx="5770554" cy="269698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Für die Visualisierung von Teil-Ganzes</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Beziehungen, um zu zeigen wie die Werte zusammenhängen</a:t>
            </a:r>
          </a:p>
        </p:txBody>
      </p:sp>
      <p:sp>
        <p:nvSpPr>
          <p:cNvPr id="479" name="100% Gestapeltes Flächendiagramm"/>
          <p:cNvSpPr txBox="1"/>
          <p:nvPr/>
        </p:nvSpPr>
        <p:spPr>
          <a:xfrm>
            <a:off x="15984104" y="9525751"/>
            <a:ext cx="5948893" cy="162345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100% Gestapeltes Flächendiagramm </a:t>
            </a:r>
          </a:p>
        </p:txBody>
      </p:sp>
      <p:sp>
        <p:nvSpPr>
          <p:cNvPr id="480" name="Für die Visualisierung von Teil-Ganzes…"/>
          <p:cNvSpPr txBox="1"/>
          <p:nvPr/>
        </p:nvSpPr>
        <p:spPr>
          <a:xfrm>
            <a:off x="15994693" y="10627817"/>
            <a:ext cx="5770554" cy="187049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Für die Visualisierung von Teil-Ganzes</a:t>
            </a:r>
          </a:p>
          <a:p>
            <a:pPr algn="l" defTabSz="825500">
              <a:lnSpc>
                <a:spcPct val="90000"/>
              </a:lnSpc>
              <a:defRPr sz="2500">
                <a:solidFill>
                  <a:srgbClr val="000000"/>
                </a:solidFill>
                <a:latin typeface="Averta for TBWA Regular"/>
                <a:ea typeface="Averta for TBWA Regular"/>
                <a:cs typeface="Averta for TBWA Regular"/>
                <a:sym typeface="Averta for TBWA Regular"/>
              </a:defRPr>
            </a:pPr>
            <a:r>
              <a:t>Beziehungen, um zu zeigen wie die Werte zusammenhängen. Die Gesamtsumme ist unbedeutend.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Flächendiagramm"/>
          <p:cNvSpPr txBox="1"/>
          <p:nvPr>
            <p:ph type="body" idx="21"/>
          </p:nvPr>
        </p:nvSpPr>
        <p:spPr>
          <a:xfrm>
            <a:off x="1181100" y="1064862"/>
            <a:ext cx="7452403" cy="934422"/>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Flächendiagramm</a:t>
            </a:r>
          </a:p>
        </p:txBody>
      </p:sp>
      <p:sp>
        <p:nvSpPr>
          <p:cNvPr id="483"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pic>
        <p:nvPicPr>
          <p:cNvPr id="484" name="Bildschirmfoto 2021-04-01 um 12.43.14.png" descr="Bildschirmfoto 2021-04-01 um 12.43.14.png"/>
          <p:cNvPicPr>
            <a:picLocks noChangeAspect="1"/>
          </p:cNvPicPr>
          <p:nvPr/>
        </p:nvPicPr>
        <p:blipFill>
          <a:blip r:embed="rId2">
            <a:extLst/>
          </a:blip>
          <a:srcRect l="33069" t="0" r="0" b="63224"/>
          <a:stretch>
            <a:fillRect/>
          </a:stretch>
        </p:blipFill>
        <p:spPr>
          <a:xfrm>
            <a:off x="8448972" y="1287770"/>
            <a:ext cx="14976278" cy="3847038"/>
          </a:xfrm>
          <a:prstGeom prst="rect">
            <a:avLst/>
          </a:prstGeom>
          <a:ln w="12700">
            <a:miter lim="400000"/>
          </a:ln>
        </p:spPr>
      </p:pic>
      <p:sp>
        <p:nvSpPr>
          <p:cNvPr id="485" name="Einfach halten"/>
          <p:cNvSpPr txBox="1"/>
          <p:nvPr/>
        </p:nvSpPr>
        <p:spPr>
          <a:xfrm>
            <a:off x="9738887" y="50862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Einfach halten</a:t>
            </a:r>
          </a:p>
        </p:txBody>
      </p:sp>
      <p:sp>
        <p:nvSpPr>
          <p:cNvPr id="486" name="Y-Wert immer bei 0 beginnen"/>
          <p:cNvSpPr txBox="1"/>
          <p:nvPr/>
        </p:nvSpPr>
        <p:spPr>
          <a:xfrm>
            <a:off x="17346187" y="50862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Y-Wert immer bei 0 beginnen</a:t>
            </a:r>
          </a:p>
        </p:txBody>
      </p:sp>
      <p:pic>
        <p:nvPicPr>
          <p:cNvPr id="487" name="Bildschirmfoto 2021-04-01 um 12.43.14.png" descr="Bildschirmfoto 2021-04-01 um 12.43.14.png"/>
          <p:cNvPicPr>
            <a:picLocks noChangeAspect="1"/>
          </p:cNvPicPr>
          <p:nvPr/>
        </p:nvPicPr>
        <p:blipFill>
          <a:blip r:embed="rId2">
            <a:extLst/>
          </a:blip>
          <a:srcRect l="0" t="63979" r="0" b="0"/>
          <a:stretch>
            <a:fillRect/>
          </a:stretch>
        </p:blipFill>
        <p:spPr>
          <a:xfrm>
            <a:off x="1049287" y="6926570"/>
            <a:ext cx="22375963" cy="3768110"/>
          </a:xfrm>
          <a:prstGeom prst="rect">
            <a:avLst/>
          </a:prstGeom>
          <a:ln w="12700">
            <a:miter lim="400000"/>
          </a:ln>
        </p:spPr>
      </p:pic>
      <p:sp>
        <p:nvSpPr>
          <p:cNvPr id="488" name="Nicht zuviel Kategorien darstellen"/>
          <p:cNvSpPr txBox="1"/>
          <p:nvPr/>
        </p:nvSpPr>
        <p:spPr>
          <a:xfrm>
            <a:off x="1996500" y="10902857"/>
            <a:ext cx="595113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Nicht zuviel Kategorien darstellen</a:t>
            </a:r>
          </a:p>
        </p:txBody>
      </p:sp>
      <p:sp>
        <p:nvSpPr>
          <p:cNvPr id="489" name="Transparente Farben verwenden"/>
          <p:cNvSpPr txBox="1"/>
          <p:nvPr/>
        </p:nvSpPr>
        <p:spPr>
          <a:xfrm>
            <a:off x="9572522" y="10902857"/>
            <a:ext cx="5951133"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Transparente Farben verwenden</a:t>
            </a:r>
          </a:p>
        </p:txBody>
      </p:sp>
      <p:sp>
        <p:nvSpPr>
          <p:cNvPr id="490" name="Nicht für diskrete (abzählbar) Daten geeignet"/>
          <p:cNvSpPr txBox="1"/>
          <p:nvPr/>
        </p:nvSpPr>
        <p:spPr>
          <a:xfrm>
            <a:off x="16976622" y="10902857"/>
            <a:ext cx="5951133"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Nicht für diskrete (abzählbar) Daten geeignet</a:t>
            </a:r>
          </a:p>
        </p:txBody>
      </p:sp>
      <p:sp>
        <p:nvSpPr>
          <p:cNvPr id="491" name="Dos and Don’ts"/>
          <p:cNvSpPr txBox="1"/>
          <p:nvPr/>
        </p:nvSpPr>
        <p:spPr>
          <a:xfrm>
            <a:off x="1189913" y="2395904"/>
            <a:ext cx="3711080"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Dos and Don’ts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1247790"/>
            <a:lumOff val="-12326"/>
          </a:schemeClr>
        </a:solidFill>
      </p:bgPr>
    </p:bg>
    <p:spTree>
      <p:nvGrpSpPr>
        <p:cNvPr id="1" name=""/>
        <p:cNvGrpSpPr/>
        <p:nvPr/>
      </p:nvGrpSpPr>
      <p:grpSpPr>
        <a:xfrm>
          <a:off x="0" y="0"/>
          <a:ext cx="0" cy="0"/>
          <a:chOff x="0" y="0"/>
          <a:chExt cx="0" cy="0"/>
        </a:xfrm>
      </p:grpSpPr>
      <p:sp>
        <p:nvSpPr>
          <p:cNvPr id="162" name="1. Infografik, was ist das?"/>
          <p:cNvSpPr txBox="1"/>
          <p:nvPr>
            <p:ph type="body" idx="21"/>
          </p:nvPr>
        </p:nvSpPr>
        <p:spPr>
          <a:xfrm>
            <a:off x="1181100" y="1026762"/>
            <a:ext cx="15117515" cy="6622758"/>
          </a:xfrm>
          <a:prstGeom prst="rect">
            <a:avLst/>
          </a:prstGeom>
          <a:extLst>
            <a:ext uri="{C572A759-6A51-4108-AA02-DFA0A04FC94B}">
              <ma14:wrappingTextBoxFlag xmlns:ma14="http://schemas.microsoft.com/office/mac/drawingml/2011/main" val="1"/>
            </a:ext>
          </a:extLst>
        </p:spPr>
        <p:txBody>
          <a:bodyPr/>
          <a:lstStyle>
            <a:lvl1pPr defTabSz="457200">
              <a:lnSpc>
                <a:spcPts val="15200"/>
              </a:lnSpc>
              <a:spcBef>
                <a:spcPts val="1000"/>
              </a:spcBef>
              <a:defRPr b="0" sz="10000">
                <a:solidFill>
                  <a:srgbClr val="FFFFFF"/>
                </a:solidFill>
                <a:latin typeface="Averta for TBWA Bold"/>
                <a:ea typeface="Averta for TBWA Bold"/>
                <a:cs typeface="Averta for TBWA Bold"/>
                <a:sym typeface="Averta for TBWA Bold"/>
              </a:defRPr>
            </a:lvl1pPr>
          </a:lstStyle>
          <a:p>
            <a:pPr/>
            <a:r>
              <a:t>1. Infografik, was ist das?</a:t>
            </a:r>
          </a:p>
        </p:txBody>
      </p:sp>
      <p:sp>
        <p:nvSpPr>
          <p:cNvPr id="163" name="In erster Linie soll Kompliziertes einfach dargestellt werden.…"/>
          <p:cNvSpPr txBox="1"/>
          <p:nvPr/>
        </p:nvSpPr>
        <p:spPr>
          <a:xfrm>
            <a:off x="1231900" y="4938362"/>
            <a:ext cx="14777443" cy="89445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FFFFFF"/>
                </a:solidFill>
                <a:latin typeface="Averta for TBWA Regular"/>
                <a:ea typeface="Averta for TBWA Regular"/>
                <a:cs typeface="Averta for TBWA Regular"/>
                <a:sym typeface="Averta for TBWA Regular"/>
              </a:defRPr>
            </a:pPr>
            <a:r>
              <a:t>In erster Linie soll Kompliziertes einfach dargestellt werden.</a:t>
            </a:r>
          </a:p>
          <a:p>
            <a:pPr algn="l" defTabSz="825500">
              <a:lnSpc>
                <a:spcPct val="90000"/>
              </a:lnSpc>
              <a:defRPr sz="3300">
                <a:solidFill>
                  <a:srgbClr val="FFFFFF"/>
                </a:solidFill>
                <a:latin typeface="Averta for TBWA Regular"/>
                <a:ea typeface="Averta for TBWA Regular"/>
                <a:cs typeface="Averta for TBWA Regular"/>
                <a:sym typeface="Averta for TBWA Regular"/>
              </a:defRPr>
            </a:pPr>
            <a:r>
              <a:t>Eine Infografik muss vor allem verständlich sein.</a:t>
            </a:r>
          </a:p>
          <a:p>
            <a:pPr algn="l" defTabSz="825500">
              <a:lnSpc>
                <a:spcPct val="90000"/>
              </a:lnSpc>
              <a:defRPr sz="3300">
                <a:solidFill>
                  <a:srgbClr val="FFFFFF"/>
                </a:solidFill>
                <a:latin typeface="Averta for TBWA Regular"/>
                <a:ea typeface="Averta for TBWA Regular"/>
                <a:cs typeface="Averta for TBWA Regular"/>
                <a:sym typeface="Averta for TBWA Regular"/>
              </a:defRPr>
            </a:pPr>
          </a:p>
          <a:p>
            <a:pPr algn="l" defTabSz="825500">
              <a:lnSpc>
                <a:spcPct val="90000"/>
              </a:lnSpc>
              <a:defRPr sz="3300">
                <a:solidFill>
                  <a:srgbClr val="FFFFFF"/>
                </a:solidFill>
                <a:latin typeface="Averta for TBWA Regular"/>
                <a:ea typeface="Averta for TBWA Regular"/>
                <a:cs typeface="Averta for TBWA Regular"/>
                <a:sym typeface="Averta for TBWA Regular"/>
              </a:defRPr>
            </a:pPr>
          </a:p>
          <a:p>
            <a:pPr algn="l" defTabSz="825500">
              <a:lnSpc>
                <a:spcPct val="90000"/>
              </a:lnSpc>
              <a:defRPr sz="3300">
                <a:solidFill>
                  <a:srgbClr val="FFFFFF"/>
                </a:solidFill>
                <a:latin typeface="Averta for TBWA Regular"/>
                <a:ea typeface="Averta for TBWA Regular"/>
                <a:cs typeface="Averta for TBWA Regular"/>
                <a:sym typeface="Averta for TBWA Regular"/>
              </a:defRPr>
            </a:pPr>
            <a:r>
              <a:t>Zu Beginn ein paar Beispiele zur Inspiration.</a:t>
            </a:r>
          </a:p>
        </p:txBody>
      </p:sp>
      <p:sp>
        <p:nvSpPr>
          <p:cNvPr id="164" name="Linie"/>
          <p:cNvSpPr/>
          <p:nvPr/>
        </p:nvSpPr>
        <p:spPr>
          <a:xfrm>
            <a:off x="1278466" y="4396713"/>
            <a:ext cx="1245296" cy="1"/>
          </a:xfrm>
          <a:prstGeom prst="line">
            <a:avLst/>
          </a:prstGeom>
          <a:ln w="1270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treudiagramm"/>
          <p:cNvSpPr txBox="1"/>
          <p:nvPr>
            <p:ph type="body" idx="21"/>
          </p:nvPr>
        </p:nvSpPr>
        <p:spPr>
          <a:xfrm>
            <a:off x="1181100" y="1064862"/>
            <a:ext cx="7452403" cy="934422"/>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Streudiagramm</a:t>
            </a:r>
          </a:p>
        </p:txBody>
      </p:sp>
      <p:sp>
        <p:nvSpPr>
          <p:cNvPr id="494" name="Streudiagramme (oft auch Scatterplots genannt) sind gleichzeitig eine der einfachsten und informativsten grafischen Darstellungen von Daten. Sie sind hauptsächlich für die gleichzeitige Darstellung von zwei Variablen geeignet."/>
          <p:cNvSpPr txBox="1"/>
          <p:nvPr/>
        </p:nvSpPr>
        <p:spPr>
          <a:xfrm>
            <a:off x="1189913" y="2395904"/>
            <a:ext cx="11665599" cy="21800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Streudiagramme (oft auch Scatterplots genannt) sind gleichzeitig eine der einfachsten und informativsten grafischen Darstellungen von Daten. Sie sind hauptsächlich für die gleichzeitige Darstellung von zwei Variablen geeignet.</a:t>
            </a:r>
          </a:p>
        </p:txBody>
      </p:sp>
      <p:sp>
        <p:nvSpPr>
          <p:cNvPr id="495"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pic>
        <p:nvPicPr>
          <p:cNvPr id="496" name="Bildschirmfoto 2021-04-01 um 12.51.00.png" descr="Bildschirmfoto 2021-04-01 um 12.51.00.png"/>
          <p:cNvPicPr>
            <a:picLocks noChangeAspect="1"/>
          </p:cNvPicPr>
          <p:nvPr/>
        </p:nvPicPr>
        <p:blipFill>
          <a:blip r:embed="rId2">
            <a:extLst/>
          </a:blip>
          <a:stretch>
            <a:fillRect/>
          </a:stretch>
        </p:blipFill>
        <p:spPr>
          <a:xfrm>
            <a:off x="923974" y="5131048"/>
            <a:ext cx="16492049" cy="652269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treudiagramm"/>
          <p:cNvSpPr txBox="1"/>
          <p:nvPr>
            <p:ph type="body" idx="21"/>
          </p:nvPr>
        </p:nvSpPr>
        <p:spPr>
          <a:xfrm>
            <a:off x="1181100" y="1064862"/>
            <a:ext cx="7452403" cy="934422"/>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Streudiagramm</a:t>
            </a:r>
          </a:p>
        </p:txBody>
      </p:sp>
      <p:sp>
        <p:nvSpPr>
          <p:cNvPr id="499"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pic>
        <p:nvPicPr>
          <p:cNvPr id="500" name="Bildschirmfoto 2021-04-01 um 12.57.25.png" descr="Bildschirmfoto 2021-04-01 um 12.57.25.png"/>
          <p:cNvPicPr>
            <a:picLocks noChangeAspect="1"/>
          </p:cNvPicPr>
          <p:nvPr/>
        </p:nvPicPr>
        <p:blipFill>
          <a:blip r:embed="rId2">
            <a:extLst/>
          </a:blip>
          <a:stretch>
            <a:fillRect/>
          </a:stretch>
        </p:blipFill>
        <p:spPr>
          <a:xfrm>
            <a:off x="8623972" y="2142060"/>
            <a:ext cx="14208991" cy="9150410"/>
          </a:xfrm>
          <a:prstGeom prst="rect">
            <a:avLst/>
          </a:prstGeom>
          <a:ln w="12700">
            <a:miter lim="400000"/>
          </a:ln>
        </p:spPr>
      </p:pic>
      <p:sp>
        <p:nvSpPr>
          <p:cNvPr id="501" name="Rechteck"/>
          <p:cNvSpPr/>
          <p:nvPr/>
        </p:nvSpPr>
        <p:spPr>
          <a:xfrm>
            <a:off x="8839200" y="5956300"/>
            <a:ext cx="14208991" cy="127000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02" name="Y-Wert immer bei 0 beginnen"/>
          <p:cNvSpPr txBox="1"/>
          <p:nvPr/>
        </p:nvSpPr>
        <p:spPr>
          <a:xfrm>
            <a:off x="9700787" y="59752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Y-Wert immer bei 0 beginnen</a:t>
            </a:r>
          </a:p>
        </p:txBody>
      </p:sp>
      <p:sp>
        <p:nvSpPr>
          <p:cNvPr id="503" name="Größe und Punktfarbe um Unterschiede besser sichtbar zu machen"/>
          <p:cNvSpPr txBox="1"/>
          <p:nvPr/>
        </p:nvSpPr>
        <p:spPr>
          <a:xfrm>
            <a:off x="16533387" y="5975257"/>
            <a:ext cx="6706882" cy="148401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Größe und Punktfarbe um Unterschiede besser sichtbar zu machen</a:t>
            </a:r>
          </a:p>
        </p:txBody>
      </p:sp>
      <p:sp>
        <p:nvSpPr>
          <p:cNvPr id="504" name="Trendlinien verwenden"/>
          <p:cNvSpPr txBox="1"/>
          <p:nvPr/>
        </p:nvSpPr>
        <p:spPr>
          <a:xfrm>
            <a:off x="9700787" y="113981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Trendlinien verwenden</a:t>
            </a:r>
          </a:p>
        </p:txBody>
      </p:sp>
      <p:sp>
        <p:nvSpPr>
          <p:cNvPr id="505" name="Nie zuviel Trendlinien verwenden"/>
          <p:cNvSpPr txBox="1"/>
          <p:nvPr/>
        </p:nvSpPr>
        <p:spPr>
          <a:xfrm>
            <a:off x="16850887" y="11398157"/>
            <a:ext cx="5821602"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Nie zuviel Trendlinien verwenden</a:t>
            </a:r>
          </a:p>
        </p:txBody>
      </p:sp>
      <p:sp>
        <p:nvSpPr>
          <p:cNvPr id="506" name="Dos and Don’ts"/>
          <p:cNvSpPr txBox="1"/>
          <p:nvPr/>
        </p:nvSpPr>
        <p:spPr>
          <a:xfrm>
            <a:off x="1189913" y="2395904"/>
            <a:ext cx="3711080"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Dos and Don’ts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Bubblediagramm"/>
          <p:cNvSpPr txBox="1"/>
          <p:nvPr>
            <p:ph type="body" idx="21"/>
          </p:nvPr>
        </p:nvSpPr>
        <p:spPr>
          <a:xfrm>
            <a:off x="1181100" y="1064862"/>
            <a:ext cx="7452403" cy="934422"/>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Bubblediagramm</a:t>
            </a:r>
          </a:p>
        </p:txBody>
      </p:sp>
      <p:sp>
        <p:nvSpPr>
          <p:cNvPr id="509" name="Eignen sich gut zur Darstellung von Werten,…"/>
          <p:cNvSpPr txBox="1"/>
          <p:nvPr/>
        </p:nvSpPr>
        <p:spPr>
          <a:xfrm>
            <a:off x="1189913" y="2395904"/>
            <a:ext cx="11665599" cy="21800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lnSpc>
                <a:spcPts val="6900"/>
              </a:lnSpc>
              <a:defRPr sz="2800">
                <a:solidFill>
                  <a:srgbClr val="202124"/>
                </a:solidFill>
                <a:latin typeface="Arial"/>
                <a:ea typeface="Arial"/>
                <a:cs typeface="Arial"/>
                <a:sym typeface="Arial"/>
              </a:defRPr>
            </a:pPr>
            <a:r>
              <a:t>Eignen sich gut zur Darstellung von Werten,</a:t>
            </a:r>
          </a:p>
          <a:p>
            <a:pPr algn="l" defTabSz="457200">
              <a:lnSpc>
                <a:spcPts val="6900"/>
              </a:lnSpc>
              <a:defRPr sz="2800">
                <a:solidFill>
                  <a:srgbClr val="202124"/>
                </a:solidFill>
                <a:latin typeface="Arial"/>
                <a:ea typeface="Arial"/>
                <a:cs typeface="Arial"/>
                <a:sym typeface="Arial"/>
              </a:defRPr>
            </a:pPr>
            <a:r>
              <a:t>Vergleiche oder Ranking-Beziehungen.</a:t>
            </a:r>
          </a:p>
        </p:txBody>
      </p:sp>
      <p:sp>
        <p:nvSpPr>
          <p:cNvPr id="510"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pic>
        <p:nvPicPr>
          <p:cNvPr id="511" name="Bildschirmfoto 2021-04-01 um 13.03.40.png" descr="Bildschirmfoto 2021-04-01 um 13.03.40.png"/>
          <p:cNvPicPr>
            <a:picLocks noChangeAspect="1"/>
          </p:cNvPicPr>
          <p:nvPr/>
        </p:nvPicPr>
        <p:blipFill>
          <a:blip r:embed="rId2">
            <a:extLst/>
          </a:blip>
          <a:stretch>
            <a:fillRect/>
          </a:stretch>
        </p:blipFill>
        <p:spPr>
          <a:xfrm>
            <a:off x="976907" y="5868094"/>
            <a:ext cx="23400195" cy="4859206"/>
          </a:xfrm>
          <a:prstGeom prst="rect">
            <a:avLst/>
          </a:prstGeom>
          <a:ln w="12700">
            <a:miter lim="400000"/>
          </a:ln>
        </p:spPr>
      </p:pic>
      <p:sp>
        <p:nvSpPr>
          <p:cNvPr id="512" name="Darstellung in einem Diagramm"/>
          <p:cNvSpPr txBox="1"/>
          <p:nvPr/>
        </p:nvSpPr>
        <p:spPr>
          <a:xfrm>
            <a:off x="1189913" y="10968404"/>
            <a:ext cx="11665599" cy="21800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lnSpc>
                <a:spcPts val="6900"/>
              </a:lnSpc>
              <a:defRPr sz="2800">
                <a:solidFill>
                  <a:srgbClr val="202124"/>
                </a:solidFill>
                <a:latin typeface="Arial"/>
                <a:ea typeface="Arial"/>
                <a:cs typeface="Arial"/>
                <a:sym typeface="Arial"/>
              </a:defRPr>
            </a:lvl1pPr>
          </a:lstStyle>
          <a:p>
            <a:pPr/>
            <a:r>
              <a:t>Darstellung in einem Diagramm</a:t>
            </a:r>
          </a:p>
        </p:txBody>
      </p:sp>
      <p:sp>
        <p:nvSpPr>
          <p:cNvPr id="513" name="Darstellung z.B. auf einer Karte"/>
          <p:cNvSpPr txBox="1"/>
          <p:nvPr/>
        </p:nvSpPr>
        <p:spPr>
          <a:xfrm>
            <a:off x="16544213" y="10968404"/>
            <a:ext cx="11665599" cy="21800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lnSpc>
                <a:spcPts val="6900"/>
              </a:lnSpc>
              <a:defRPr sz="2800">
                <a:solidFill>
                  <a:srgbClr val="202124"/>
                </a:solidFill>
                <a:latin typeface="Arial"/>
                <a:ea typeface="Arial"/>
                <a:cs typeface="Arial"/>
                <a:sym typeface="Arial"/>
              </a:defRPr>
            </a:lvl1pPr>
          </a:lstStyle>
          <a:p>
            <a:pPr/>
            <a:r>
              <a:t>Darstellung z.B. auf einer Karte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Bubblediagramm"/>
          <p:cNvSpPr txBox="1"/>
          <p:nvPr>
            <p:ph type="body" idx="21"/>
          </p:nvPr>
        </p:nvSpPr>
        <p:spPr>
          <a:xfrm>
            <a:off x="1181100" y="1064862"/>
            <a:ext cx="7452403" cy="934422"/>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Bubblediagramm</a:t>
            </a:r>
          </a:p>
        </p:txBody>
      </p:sp>
      <p:sp>
        <p:nvSpPr>
          <p:cNvPr id="516"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pic>
        <p:nvPicPr>
          <p:cNvPr id="517" name="Bildschirmfoto 2021-04-01 um 13.08.52.png" descr="Bildschirmfoto 2021-04-01 um 13.08.52.png"/>
          <p:cNvPicPr>
            <a:picLocks noChangeAspect="1"/>
          </p:cNvPicPr>
          <p:nvPr/>
        </p:nvPicPr>
        <p:blipFill>
          <a:blip r:embed="rId2">
            <a:extLst/>
          </a:blip>
          <a:stretch>
            <a:fillRect/>
          </a:stretch>
        </p:blipFill>
        <p:spPr>
          <a:xfrm>
            <a:off x="716855" y="4859950"/>
            <a:ext cx="23199776" cy="4390470"/>
          </a:xfrm>
          <a:prstGeom prst="rect">
            <a:avLst/>
          </a:prstGeom>
          <a:ln w="12700">
            <a:miter lim="400000"/>
          </a:ln>
        </p:spPr>
      </p:pic>
      <p:sp>
        <p:nvSpPr>
          <p:cNvPr id="518" name="Bezeichnungen sollte sichtbar sein"/>
          <p:cNvSpPr txBox="1"/>
          <p:nvPr/>
        </p:nvSpPr>
        <p:spPr>
          <a:xfrm>
            <a:off x="2002713" y="9330104"/>
            <a:ext cx="5555176" cy="12254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2627">
              <a:lnSpc>
                <a:spcPts val="6800"/>
              </a:lnSpc>
              <a:defRPr sz="2772">
                <a:solidFill>
                  <a:srgbClr val="202124"/>
                </a:solidFill>
                <a:latin typeface="Arial"/>
                <a:ea typeface="Arial"/>
                <a:cs typeface="Arial"/>
                <a:sym typeface="Arial"/>
              </a:defRPr>
            </a:lvl1pPr>
          </a:lstStyle>
          <a:p>
            <a:pPr/>
            <a:r>
              <a:t>Bezeichnungen sollte sichtbar sein</a:t>
            </a:r>
          </a:p>
        </p:txBody>
      </p:sp>
      <p:sp>
        <p:nvSpPr>
          <p:cNvPr id="519" name="Größen der Bubbles anpassen"/>
          <p:cNvSpPr txBox="1"/>
          <p:nvPr/>
        </p:nvSpPr>
        <p:spPr>
          <a:xfrm>
            <a:off x="9414412" y="9330104"/>
            <a:ext cx="5555176" cy="12254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lnSpc>
                <a:spcPts val="6900"/>
              </a:lnSpc>
              <a:defRPr sz="2800">
                <a:solidFill>
                  <a:srgbClr val="202124"/>
                </a:solidFill>
                <a:latin typeface="Arial"/>
                <a:ea typeface="Arial"/>
                <a:cs typeface="Arial"/>
                <a:sym typeface="Arial"/>
              </a:defRPr>
            </a:lvl1pPr>
          </a:lstStyle>
          <a:p>
            <a:pPr/>
            <a:r>
              <a:t>Größen der Bubbles anpassen</a:t>
            </a:r>
          </a:p>
        </p:txBody>
      </p:sp>
      <p:sp>
        <p:nvSpPr>
          <p:cNvPr id="520" name="Keine unregelmäßigen…"/>
          <p:cNvSpPr txBox="1"/>
          <p:nvPr/>
        </p:nvSpPr>
        <p:spPr>
          <a:xfrm>
            <a:off x="17186812" y="9330104"/>
            <a:ext cx="7244276" cy="14073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lnSpc>
                <a:spcPts val="6900"/>
              </a:lnSpc>
              <a:defRPr sz="2800">
                <a:solidFill>
                  <a:srgbClr val="202124"/>
                </a:solidFill>
                <a:latin typeface="Arial"/>
                <a:ea typeface="Arial"/>
                <a:cs typeface="Arial"/>
                <a:sym typeface="Arial"/>
              </a:defRPr>
            </a:pPr>
            <a:r>
              <a:t>Keine unregelmäßigen </a:t>
            </a:r>
          </a:p>
          <a:p>
            <a:pPr algn="l" defTabSz="457200">
              <a:lnSpc>
                <a:spcPts val="6900"/>
              </a:lnSpc>
              <a:defRPr sz="2800">
                <a:solidFill>
                  <a:srgbClr val="202124"/>
                </a:solidFill>
                <a:latin typeface="Arial"/>
                <a:ea typeface="Arial"/>
                <a:cs typeface="Arial"/>
                <a:sym typeface="Arial"/>
              </a:defRPr>
            </a:pPr>
            <a:r>
              <a:t>Formen verwenden</a:t>
            </a:r>
          </a:p>
        </p:txBody>
      </p:sp>
      <p:sp>
        <p:nvSpPr>
          <p:cNvPr id="521" name="Dos and Don’ts"/>
          <p:cNvSpPr txBox="1"/>
          <p:nvPr/>
        </p:nvSpPr>
        <p:spPr>
          <a:xfrm>
            <a:off x="1189913" y="2395904"/>
            <a:ext cx="3711080"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Dos and Don’ts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Wärmekarte"/>
          <p:cNvSpPr txBox="1"/>
          <p:nvPr>
            <p:ph type="body" idx="21"/>
          </p:nvPr>
        </p:nvSpPr>
        <p:spPr>
          <a:xfrm>
            <a:off x="1181100" y="1064862"/>
            <a:ext cx="7452403" cy="934422"/>
          </a:xfrm>
          <a:prstGeom prst="rect">
            <a:avLst/>
          </a:prstGeom>
          <a:extLst>
            <a:ext uri="{C572A759-6A51-4108-AA02-DFA0A04FC94B}">
              <ma14:wrappingTextBoxFlag xmlns:ma14="http://schemas.microsoft.com/office/mac/drawingml/2011/main" val="1"/>
            </a:ext>
          </a:extLst>
        </p:spPr>
        <p:txBody>
          <a:bodyPr/>
          <a:lstStyle>
            <a:lvl1pPr>
              <a:lnSpc>
                <a:spcPct val="90000"/>
              </a:lnSpc>
              <a:defRPr b="0" sz="5000">
                <a:latin typeface="Averta for TBWA Bold"/>
                <a:ea typeface="Averta for TBWA Bold"/>
                <a:cs typeface="Averta for TBWA Bold"/>
                <a:sym typeface="Averta for TBWA Bold"/>
              </a:defRPr>
            </a:lvl1pPr>
          </a:lstStyle>
          <a:p>
            <a:pPr/>
            <a:r>
              <a:t>Wärmekarte</a:t>
            </a:r>
          </a:p>
        </p:txBody>
      </p:sp>
      <p:sp>
        <p:nvSpPr>
          <p:cNvPr id="524" name="Zeigen Daten an, wobei die Intensität…"/>
          <p:cNvSpPr txBox="1"/>
          <p:nvPr/>
        </p:nvSpPr>
        <p:spPr>
          <a:xfrm>
            <a:off x="1253413" y="2370504"/>
            <a:ext cx="8403783" cy="306386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lnSpc>
                <a:spcPts val="6900"/>
              </a:lnSpc>
              <a:defRPr sz="2800">
                <a:solidFill>
                  <a:srgbClr val="202124"/>
                </a:solidFill>
                <a:latin typeface="Arial"/>
                <a:ea typeface="Arial"/>
                <a:cs typeface="Arial"/>
                <a:sym typeface="Arial"/>
              </a:defRPr>
            </a:pPr>
            <a:r>
              <a:t>Zeigen Daten an, wobei die Intensität</a:t>
            </a:r>
          </a:p>
          <a:p>
            <a:pPr algn="l" defTabSz="457200">
              <a:lnSpc>
                <a:spcPts val="6900"/>
              </a:lnSpc>
              <a:defRPr sz="2800">
                <a:solidFill>
                  <a:srgbClr val="202124"/>
                </a:solidFill>
                <a:latin typeface="Arial"/>
                <a:ea typeface="Arial"/>
                <a:cs typeface="Arial"/>
                <a:sym typeface="Arial"/>
              </a:defRPr>
            </a:pPr>
            <a:r>
              <a:t>der Farbe die gewünschte Werte anzeigen.</a:t>
            </a:r>
          </a:p>
        </p:txBody>
      </p:sp>
      <p:sp>
        <p:nvSpPr>
          <p:cNvPr id="525"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pic>
        <p:nvPicPr>
          <p:cNvPr id="526" name="Bildschirmfoto 2021-04-01 um 13.14.31.png" descr="Bildschirmfoto 2021-04-01 um 13.14.31.png"/>
          <p:cNvPicPr>
            <a:picLocks noChangeAspect="1"/>
          </p:cNvPicPr>
          <p:nvPr/>
        </p:nvPicPr>
        <p:blipFill>
          <a:blip r:embed="rId2">
            <a:extLst/>
          </a:blip>
          <a:stretch>
            <a:fillRect/>
          </a:stretch>
        </p:blipFill>
        <p:spPr>
          <a:xfrm>
            <a:off x="10396835" y="2503041"/>
            <a:ext cx="15151101" cy="90297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Linie"/>
          <p:cNvSpPr/>
          <p:nvPr/>
        </p:nvSpPr>
        <p:spPr>
          <a:xfrm>
            <a:off x="1278466" y="2047213"/>
            <a:ext cx="1245296" cy="1"/>
          </a:xfrm>
          <a:prstGeom prst="line">
            <a:avLst/>
          </a:prstGeom>
          <a:ln w="127000">
            <a:solidFill>
              <a:schemeClr val="accent4"/>
            </a:solidFill>
            <a:miter lim="400000"/>
          </a:ln>
        </p:spPr>
        <p:txBody>
          <a:bodyPr lIns="50800" tIns="50800" rIns="50800" bIns="50800" anchor="ctr"/>
          <a:lstStyle/>
          <a:p>
            <a:pPr/>
          </a:p>
        </p:txBody>
      </p:sp>
      <p:sp>
        <p:nvSpPr>
          <p:cNvPr id="529" name="Einfache Outline verwenden"/>
          <p:cNvSpPr txBox="1"/>
          <p:nvPr/>
        </p:nvSpPr>
        <p:spPr>
          <a:xfrm>
            <a:off x="8754012" y="5698313"/>
            <a:ext cx="7244276" cy="14073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lnSpc>
                <a:spcPts val="6900"/>
              </a:lnSpc>
              <a:defRPr sz="2800">
                <a:solidFill>
                  <a:srgbClr val="202124"/>
                </a:solidFill>
                <a:latin typeface="Arial"/>
                <a:ea typeface="Arial"/>
                <a:cs typeface="Arial"/>
                <a:sym typeface="Arial"/>
              </a:defRPr>
            </a:lvl1pPr>
          </a:lstStyle>
          <a:p>
            <a:pPr/>
            <a:r>
              <a:t>Einfache Outline verwenden</a:t>
            </a:r>
          </a:p>
        </p:txBody>
      </p:sp>
      <p:pic>
        <p:nvPicPr>
          <p:cNvPr id="530" name="Bildschirmfoto 2021-04-01 um 13.16.39.png" descr="Bildschirmfoto 2021-04-01 um 13.16.39.png"/>
          <p:cNvPicPr>
            <a:picLocks noChangeAspect="1"/>
          </p:cNvPicPr>
          <p:nvPr/>
        </p:nvPicPr>
        <p:blipFill>
          <a:blip r:embed="rId2">
            <a:extLst/>
          </a:blip>
          <a:srcRect l="0" t="0" r="0" b="65751"/>
          <a:stretch>
            <a:fillRect/>
          </a:stretch>
        </p:blipFill>
        <p:spPr>
          <a:xfrm>
            <a:off x="7244357" y="1549400"/>
            <a:ext cx="16395701" cy="4053831"/>
          </a:xfrm>
          <a:prstGeom prst="rect">
            <a:avLst/>
          </a:prstGeom>
          <a:ln w="12700">
            <a:miter lim="400000"/>
          </a:ln>
        </p:spPr>
      </p:pic>
      <p:pic>
        <p:nvPicPr>
          <p:cNvPr id="531" name="Bildschirmfoto 2021-04-01 um 13.16.39.png" descr="Bildschirmfoto 2021-04-01 um 13.16.39.png"/>
          <p:cNvPicPr>
            <a:picLocks noChangeAspect="1"/>
          </p:cNvPicPr>
          <p:nvPr/>
        </p:nvPicPr>
        <p:blipFill>
          <a:blip r:embed="rId2">
            <a:extLst/>
          </a:blip>
          <a:srcRect l="0" t="66309" r="0" b="0"/>
          <a:stretch>
            <a:fillRect/>
          </a:stretch>
        </p:blipFill>
        <p:spPr>
          <a:xfrm>
            <a:off x="7244357" y="7200900"/>
            <a:ext cx="16395701" cy="3987800"/>
          </a:xfrm>
          <a:prstGeom prst="rect">
            <a:avLst/>
          </a:prstGeom>
          <a:ln w="12700">
            <a:miter lim="400000"/>
          </a:ln>
        </p:spPr>
      </p:pic>
      <p:sp>
        <p:nvSpPr>
          <p:cNvPr id="532" name="Wärmekarte"/>
          <p:cNvSpPr txBox="1"/>
          <p:nvPr/>
        </p:nvSpPr>
        <p:spPr>
          <a:xfrm>
            <a:off x="1181100" y="1064862"/>
            <a:ext cx="7452403" cy="9344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5000">
                <a:solidFill>
                  <a:srgbClr val="000000"/>
                </a:solidFill>
                <a:latin typeface="Averta for TBWA Bold"/>
                <a:ea typeface="Averta for TBWA Bold"/>
                <a:cs typeface="Averta for TBWA Bold"/>
                <a:sym typeface="Averta for TBWA Bold"/>
              </a:defRPr>
            </a:lvl1pPr>
          </a:lstStyle>
          <a:p>
            <a:pPr/>
            <a:r>
              <a:t>Wärmekarte</a:t>
            </a:r>
          </a:p>
        </p:txBody>
      </p:sp>
      <p:sp>
        <p:nvSpPr>
          <p:cNvPr id="533" name="Farben aufeinander abstimmen"/>
          <p:cNvSpPr txBox="1"/>
          <p:nvPr/>
        </p:nvSpPr>
        <p:spPr>
          <a:xfrm>
            <a:off x="16805812" y="5698313"/>
            <a:ext cx="7244276" cy="14073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lnSpc>
                <a:spcPts val="6900"/>
              </a:lnSpc>
              <a:defRPr sz="2800">
                <a:solidFill>
                  <a:srgbClr val="202124"/>
                </a:solidFill>
                <a:latin typeface="Arial"/>
                <a:ea typeface="Arial"/>
                <a:cs typeface="Arial"/>
                <a:sym typeface="Arial"/>
              </a:defRPr>
            </a:lvl1pPr>
          </a:lstStyle>
          <a:p>
            <a:pPr/>
            <a:r>
              <a:t>Farben aufeinander abstimmen</a:t>
            </a:r>
          </a:p>
        </p:txBody>
      </p:sp>
      <p:sp>
        <p:nvSpPr>
          <p:cNvPr id="534" name="Muster sparsam verwenden"/>
          <p:cNvSpPr txBox="1"/>
          <p:nvPr/>
        </p:nvSpPr>
        <p:spPr>
          <a:xfrm>
            <a:off x="8754012" y="11283931"/>
            <a:ext cx="7244276" cy="14073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lnSpc>
                <a:spcPts val="6900"/>
              </a:lnSpc>
              <a:defRPr sz="2800">
                <a:solidFill>
                  <a:srgbClr val="202124"/>
                </a:solidFill>
                <a:latin typeface="Arial"/>
                <a:ea typeface="Arial"/>
                <a:cs typeface="Arial"/>
                <a:sym typeface="Arial"/>
              </a:defRPr>
            </a:lvl1pPr>
          </a:lstStyle>
          <a:p>
            <a:pPr/>
            <a:r>
              <a:t>Muster sparsam verwenden</a:t>
            </a:r>
          </a:p>
        </p:txBody>
      </p:sp>
      <p:sp>
        <p:nvSpPr>
          <p:cNvPr id="535" name="Geeignete Datenbereiche verwenden"/>
          <p:cNvSpPr txBox="1"/>
          <p:nvPr/>
        </p:nvSpPr>
        <p:spPr>
          <a:xfrm>
            <a:off x="16640712" y="11283931"/>
            <a:ext cx="7244276" cy="14073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lnSpc>
                <a:spcPts val="6900"/>
              </a:lnSpc>
              <a:defRPr sz="2800">
                <a:solidFill>
                  <a:srgbClr val="202124"/>
                </a:solidFill>
                <a:latin typeface="Arial"/>
                <a:ea typeface="Arial"/>
                <a:cs typeface="Arial"/>
                <a:sym typeface="Arial"/>
              </a:defRPr>
            </a:lvl1pPr>
          </a:lstStyle>
          <a:p>
            <a:pPr/>
            <a:r>
              <a:t>Geeignete Datenbereiche verwenden</a:t>
            </a:r>
          </a:p>
        </p:txBody>
      </p:sp>
      <p:sp>
        <p:nvSpPr>
          <p:cNvPr id="536" name="Dos and Don’ts"/>
          <p:cNvSpPr txBox="1"/>
          <p:nvPr/>
        </p:nvSpPr>
        <p:spPr>
          <a:xfrm>
            <a:off x="1189913" y="2395904"/>
            <a:ext cx="3711080" cy="7460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2500">
                <a:solidFill>
                  <a:srgbClr val="000000"/>
                </a:solidFill>
                <a:latin typeface="Averta for TBWA Regular"/>
                <a:ea typeface="Averta for TBWA Regular"/>
                <a:cs typeface="Averta for TBWA Regular"/>
                <a:sym typeface="Averta for TBWA Regular"/>
              </a:defRPr>
            </a:lvl1pPr>
          </a:lstStyle>
          <a:p>
            <a:pPr/>
            <a:r>
              <a:t>Dos and Don’ts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10 Regeln im…"/>
          <p:cNvSpPr txBox="1"/>
          <p:nvPr>
            <p:ph type="body" idx="21"/>
          </p:nvPr>
        </p:nvSpPr>
        <p:spPr>
          <a:xfrm>
            <a:off x="1181100" y="4989162"/>
            <a:ext cx="9080285" cy="4069508"/>
          </a:xfrm>
          <a:prstGeom prst="rect">
            <a:avLst/>
          </a:prstGeom>
          <a:extLst>
            <a:ext uri="{C572A759-6A51-4108-AA02-DFA0A04FC94B}">
              <ma14:wrappingTextBoxFlag xmlns:ma14="http://schemas.microsoft.com/office/mac/drawingml/2011/main" val="1"/>
            </a:ext>
          </a:extLst>
        </p:spPr>
        <p:txBody>
          <a:bodyPr/>
          <a:lstStyle/>
          <a:p>
            <a:pPr>
              <a:lnSpc>
                <a:spcPct val="90000"/>
              </a:lnSpc>
              <a:defRPr b="0" sz="10000">
                <a:latin typeface="Averta for TBWA Bold"/>
                <a:ea typeface="Averta for TBWA Bold"/>
                <a:cs typeface="Averta for TBWA Bold"/>
                <a:sym typeface="Averta for TBWA Bold"/>
              </a:defRPr>
            </a:pPr>
            <a:r>
              <a:t>10 Regeln im</a:t>
            </a:r>
          </a:p>
          <a:p>
            <a:pPr>
              <a:lnSpc>
                <a:spcPct val="90000"/>
              </a:lnSpc>
              <a:defRPr b="0" sz="10000">
                <a:latin typeface="Averta for TBWA Bold"/>
                <a:ea typeface="Averta for TBWA Bold"/>
                <a:cs typeface="Averta for TBWA Bold"/>
                <a:sym typeface="Averta for TBWA Bold"/>
              </a:defRPr>
            </a:pPr>
            <a:r>
              <a:t>Überblick</a:t>
            </a:r>
          </a:p>
        </p:txBody>
      </p:sp>
      <p:sp>
        <p:nvSpPr>
          <p:cNvPr id="539" name="Linie"/>
          <p:cNvSpPr/>
          <p:nvPr/>
        </p:nvSpPr>
        <p:spPr>
          <a:xfrm>
            <a:off x="1278466" y="8257513"/>
            <a:ext cx="1245296" cy="1"/>
          </a:xfrm>
          <a:prstGeom prst="line">
            <a:avLst/>
          </a:prstGeom>
          <a:ln w="127000">
            <a:solidFill>
              <a:srgbClr val="000000"/>
            </a:solidFill>
            <a:miter lim="400000"/>
          </a:ln>
        </p:spPr>
        <p:txBody>
          <a:bodyPr lIns="50800" tIns="50800" rIns="50800" bIns="50800" anchor="ctr"/>
          <a:lstStyle/>
          <a:p>
            <a:pPr/>
          </a:p>
        </p:txBody>
      </p:sp>
      <p:pic>
        <p:nvPicPr>
          <p:cNvPr id="540" name="Bildschirmfoto 2021-04-01 um 13.22.56.png" descr="Bildschirmfoto 2021-04-01 um 13.22.56.png"/>
          <p:cNvPicPr>
            <a:picLocks noChangeAspect="1"/>
          </p:cNvPicPr>
          <p:nvPr/>
        </p:nvPicPr>
        <p:blipFill>
          <a:blip r:embed="rId2">
            <a:extLst/>
          </a:blip>
          <a:stretch>
            <a:fillRect/>
          </a:stretch>
        </p:blipFill>
        <p:spPr>
          <a:xfrm>
            <a:off x="10311275" y="953244"/>
            <a:ext cx="1979570" cy="12674744"/>
          </a:xfrm>
          <a:prstGeom prst="rect">
            <a:avLst/>
          </a:prstGeom>
          <a:ln w="12700">
            <a:miter lim="400000"/>
          </a:ln>
        </p:spPr>
      </p:pic>
      <p:pic>
        <p:nvPicPr>
          <p:cNvPr id="541" name="Bildschirmfoto 2021-04-01 um 13.23.40.png" descr="Bildschirmfoto 2021-04-01 um 13.23.40.png"/>
          <p:cNvPicPr>
            <a:picLocks noChangeAspect="1"/>
          </p:cNvPicPr>
          <p:nvPr/>
        </p:nvPicPr>
        <p:blipFill>
          <a:blip r:embed="rId3">
            <a:extLst/>
          </a:blip>
          <a:stretch>
            <a:fillRect/>
          </a:stretch>
        </p:blipFill>
        <p:spPr>
          <a:xfrm>
            <a:off x="16540047" y="1156515"/>
            <a:ext cx="2129664" cy="12072443"/>
          </a:xfrm>
          <a:prstGeom prst="rect">
            <a:avLst/>
          </a:prstGeom>
          <a:ln w="12700">
            <a:miter lim="400000"/>
          </a:ln>
        </p:spPr>
      </p:pic>
      <p:sp>
        <p:nvSpPr>
          <p:cNvPr id="542" name="Eine Farbe pro…"/>
          <p:cNvSpPr txBox="1"/>
          <p:nvPr/>
        </p:nvSpPr>
        <p:spPr>
          <a:xfrm>
            <a:off x="12191038" y="1617884"/>
            <a:ext cx="5948892" cy="16234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000000"/>
                </a:solidFill>
                <a:latin typeface="Averta for TBWA Bold"/>
                <a:ea typeface="Averta for TBWA Bold"/>
                <a:cs typeface="Averta for TBWA Bold"/>
                <a:sym typeface="Averta for TBWA Bold"/>
              </a:defRPr>
            </a:pPr>
            <a:r>
              <a:t>Eine Farbe pro </a:t>
            </a:r>
          </a:p>
          <a:p>
            <a:pPr algn="l" defTabSz="825500">
              <a:lnSpc>
                <a:spcPct val="90000"/>
              </a:lnSpc>
              <a:defRPr sz="3300">
                <a:solidFill>
                  <a:srgbClr val="000000"/>
                </a:solidFill>
                <a:latin typeface="Averta for TBWA Bold"/>
                <a:ea typeface="Averta for TBWA Bold"/>
                <a:cs typeface="Averta for TBWA Bold"/>
                <a:sym typeface="Averta for TBWA Bold"/>
              </a:defRPr>
            </a:pPr>
            <a:r>
              <a:t>Kategorie</a:t>
            </a:r>
          </a:p>
        </p:txBody>
      </p:sp>
      <p:sp>
        <p:nvSpPr>
          <p:cNvPr id="543" name="Auf logische…"/>
          <p:cNvSpPr txBox="1"/>
          <p:nvPr/>
        </p:nvSpPr>
        <p:spPr>
          <a:xfrm>
            <a:off x="12191038" y="3666817"/>
            <a:ext cx="5948892" cy="16234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000000"/>
                </a:solidFill>
                <a:latin typeface="Averta for TBWA Bold"/>
                <a:ea typeface="Averta for TBWA Bold"/>
                <a:cs typeface="Averta for TBWA Bold"/>
                <a:sym typeface="Averta for TBWA Bold"/>
              </a:defRPr>
            </a:pPr>
            <a:r>
              <a:t>Auf logische </a:t>
            </a:r>
          </a:p>
          <a:p>
            <a:pPr algn="l" defTabSz="825500">
              <a:lnSpc>
                <a:spcPct val="90000"/>
              </a:lnSpc>
              <a:defRPr sz="3300">
                <a:solidFill>
                  <a:srgbClr val="000000"/>
                </a:solidFill>
                <a:latin typeface="Averta for TBWA Bold"/>
                <a:ea typeface="Averta for TBWA Bold"/>
                <a:cs typeface="Averta for TBWA Bold"/>
                <a:sym typeface="Averta for TBWA Bold"/>
              </a:defRPr>
            </a:pPr>
            <a:r>
              <a:t>Hierarchien achten</a:t>
            </a:r>
          </a:p>
        </p:txBody>
      </p:sp>
      <p:sp>
        <p:nvSpPr>
          <p:cNvPr id="544" name="Callouts für Zusatz-…"/>
          <p:cNvSpPr txBox="1"/>
          <p:nvPr/>
        </p:nvSpPr>
        <p:spPr>
          <a:xfrm>
            <a:off x="12191038" y="6212189"/>
            <a:ext cx="5948892" cy="162345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000000"/>
                </a:solidFill>
                <a:latin typeface="Averta for TBWA Bold"/>
                <a:ea typeface="Averta for TBWA Bold"/>
                <a:cs typeface="Averta for TBWA Bold"/>
                <a:sym typeface="Averta for TBWA Bold"/>
              </a:defRPr>
            </a:pPr>
            <a:r>
              <a:t>Callouts für Zusatz-</a:t>
            </a:r>
          </a:p>
          <a:p>
            <a:pPr algn="l" defTabSz="825500">
              <a:lnSpc>
                <a:spcPct val="90000"/>
              </a:lnSpc>
              <a:defRPr sz="3300">
                <a:solidFill>
                  <a:srgbClr val="000000"/>
                </a:solidFill>
                <a:latin typeface="Averta for TBWA Bold"/>
                <a:ea typeface="Averta for TBWA Bold"/>
                <a:cs typeface="Averta for TBWA Bold"/>
                <a:sym typeface="Averta for TBWA Bold"/>
              </a:defRPr>
            </a:pPr>
            <a:r>
              <a:t>Informationen</a:t>
            </a:r>
          </a:p>
          <a:p>
            <a:pPr algn="l" defTabSz="825500">
              <a:lnSpc>
                <a:spcPct val="90000"/>
              </a:lnSpc>
              <a:defRPr sz="3300">
                <a:solidFill>
                  <a:srgbClr val="000000"/>
                </a:solidFill>
                <a:latin typeface="Averta for TBWA Bold"/>
                <a:ea typeface="Averta for TBWA Bold"/>
                <a:cs typeface="Averta for TBWA Bold"/>
                <a:sym typeface="Averta for TBWA Bold"/>
              </a:defRPr>
            </a:pPr>
            <a:r>
              <a:t>verwenden</a:t>
            </a:r>
          </a:p>
        </p:txBody>
      </p:sp>
      <p:sp>
        <p:nvSpPr>
          <p:cNvPr id="545" name="Daten so aufbereiten…"/>
          <p:cNvSpPr txBox="1"/>
          <p:nvPr/>
        </p:nvSpPr>
        <p:spPr>
          <a:xfrm>
            <a:off x="12191038" y="8908006"/>
            <a:ext cx="5948892" cy="16234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000000"/>
                </a:solidFill>
                <a:latin typeface="Averta for TBWA Bold"/>
                <a:ea typeface="Averta for TBWA Bold"/>
                <a:cs typeface="Averta for TBWA Bold"/>
                <a:sym typeface="Averta for TBWA Bold"/>
              </a:defRPr>
            </a:pPr>
            <a:r>
              <a:t>Daten so aufbereiten</a:t>
            </a:r>
          </a:p>
          <a:p>
            <a:pPr algn="l" defTabSz="825500">
              <a:lnSpc>
                <a:spcPct val="90000"/>
              </a:lnSpc>
              <a:defRPr sz="3300">
                <a:solidFill>
                  <a:srgbClr val="000000"/>
                </a:solidFill>
                <a:latin typeface="Averta for TBWA Bold"/>
                <a:ea typeface="Averta for TBWA Bold"/>
                <a:cs typeface="Averta for TBWA Bold"/>
                <a:sym typeface="Averta for TBWA Bold"/>
              </a:defRPr>
            </a:pPr>
            <a:r>
              <a:t>damit man leichter</a:t>
            </a:r>
          </a:p>
          <a:p>
            <a:pPr algn="l" defTabSz="825500">
              <a:lnSpc>
                <a:spcPct val="90000"/>
              </a:lnSpc>
              <a:defRPr sz="3300">
                <a:solidFill>
                  <a:srgbClr val="000000"/>
                </a:solidFill>
                <a:latin typeface="Averta for TBWA Bold"/>
                <a:ea typeface="Averta for TBWA Bold"/>
                <a:cs typeface="Averta for TBWA Bold"/>
                <a:sym typeface="Averta for TBWA Bold"/>
              </a:defRPr>
            </a:pPr>
            <a:r>
              <a:t>vergleichen kann</a:t>
            </a:r>
          </a:p>
        </p:txBody>
      </p:sp>
      <p:sp>
        <p:nvSpPr>
          <p:cNvPr id="546" name="Icons verwenden um…"/>
          <p:cNvSpPr txBox="1"/>
          <p:nvPr/>
        </p:nvSpPr>
        <p:spPr>
          <a:xfrm>
            <a:off x="12191038" y="11414140"/>
            <a:ext cx="4432565" cy="207582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000000"/>
                </a:solidFill>
                <a:latin typeface="Averta for TBWA Bold"/>
                <a:ea typeface="Averta for TBWA Bold"/>
                <a:cs typeface="Averta for TBWA Bold"/>
                <a:sym typeface="Averta for TBWA Bold"/>
              </a:defRPr>
            </a:pPr>
            <a:r>
              <a:t>Icons verwenden um</a:t>
            </a:r>
          </a:p>
          <a:p>
            <a:pPr algn="l" defTabSz="825500">
              <a:lnSpc>
                <a:spcPct val="90000"/>
              </a:lnSpc>
              <a:defRPr sz="3300">
                <a:solidFill>
                  <a:srgbClr val="000000"/>
                </a:solidFill>
                <a:latin typeface="Averta for TBWA Bold"/>
                <a:ea typeface="Averta for TBWA Bold"/>
                <a:cs typeface="Averta for TBWA Bold"/>
                <a:sym typeface="Averta for TBWA Bold"/>
              </a:defRPr>
            </a:pPr>
            <a:r>
              <a:t>Unnötige Texte zu </a:t>
            </a:r>
          </a:p>
          <a:p>
            <a:pPr algn="l" defTabSz="825500">
              <a:lnSpc>
                <a:spcPct val="90000"/>
              </a:lnSpc>
              <a:defRPr sz="3300">
                <a:solidFill>
                  <a:srgbClr val="000000"/>
                </a:solidFill>
                <a:latin typeface="Averta for TBWA Bold"/>
                <a:ea typeface="Averta for TBWA Bold"/>
                <a:cs typeface="Averta for TBWA Bold"/>
                <a:sym typeface="Averta for TBWA Bold"/>
              </a:defRPr>
            </a:pPr>
            <a:r>
              <a:t>vermeiden</a:t>
            </a:r>
          </a:p>
        </p:txBody>
      </p:sp>
      <p:sp>
        <p:nvSpPr>
          <p:cNvPr id="547" name="Keine kontrastreichen Farbkombinationen"/>
          <p:cNvSpPr txBox="1"/>
          <p:nvPr/>
        </p:nvSpPr>
        <p:spPr>
          <a:xfrm>
            <a:off x="18676504" y="1617884"/>
            <a:ext cx="5948893" cy="16234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lnSpc>
                <a:spcPct val="90000"/>
              </a:lnSpc>
              <a:defRPr sz="3300">
                <a:solidFill>
                  <a:srgbClr val="000000"/>
                </a:solidFill>
                <a:latin typeface="Averta for TBWA Bold"/>
                <a:ea typeface="Averta for TBWA Bold"/>
                <a:cs typeface="Averta for TBWA Bold"/>
                <a:sym typeface="Averta for TBWA Bold"/>
              </a:defRPr>
            </a:lvl1pPr>
          </a:lstStyle>
          <a:p>
            <a:pPr/>
            <a:r>
              <a:t>Keine kontrastreichen Farbkombinationen</a:t>
            </a:r>
          </a:p>
        </p:txBody>
      </p:sp>
      <p:sp>
        <p:nvSpPr>
          <p:cNvPr id="548" name="Keine 3-D Diagramme:…"/>
          <p:cNvSpPr txBox="1"/>
          <p:nvPr/>
        </p:nvSpPr>
        <p:spPr>
          <a:xfrm>
            <a:off x="18676504" y="3666817"/>
            <a:ext cx="5948893" cy="16234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000000"/>
                </a:solidFill>
                <a:latin typeface="Averta for TBWA Bold"/>
                <a:ea typeface="Averta for TBWA Bold"/>
                <a:cs typeface="Averta for TBWA Bold"/>
                <a:sym typeface="Averta for TBWA Bold"/>
              </a:defRPr>
            </a:pPr>
            <a:r>
              <a:t>Keine 3-D Diagramme:</a:t>
            </a:r>
          </a:p>
          <a:p>
            <a:pPr algn="l" defTabSz="825500">
              <a:lnSpc>
                <a:spcPct val="90000"/>
              </a:lnSpc>
              <a:defRPr sz="3300">
                <a:solidFill>
                  <a:srgbClr val="000000"/>
                </a:solidFill>
                <a:latin typeface="Averta for TBWA Bold"/>
                <a:ea typeface="Averta for TBWA Bold"/>
                <a:cs typeface="Averta for TBWA Bold"/>
                <a:sym typeface="Averta for TBWA Bold"/>
              </a:defRPr>
            </a:pPr>
            <a:r>
              <a:t>denn schwieriger zu verstehen</a:t>
            </a:r>
          </a:p>
        </p:txBody>
      </p:sp>
      <p:sp>
        <p:nvSpPr>
          <p:cNvPr id="549" name="Alles unnötige…"/>
          <p:cNvSpPr txBox="1"/>
          <p:nvPr/>
        </p:nvSpPr>
        <p:spPr>
          <a:xfrm>
            <a:off x="18676504" y="6212189"/>
            <a:ext cx="5948893" cy="162345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000000"/>
                </a:solidFill>
                <a:latin typeface="Averta for TBWA Bold"/>
                <a:ea typeface="Averta for TBWA Bold"/>
                <a:cs typeface="Averta for TBWA Bold"/>
                <a:sym typeface="Averta for TBWA Bold"/>
              </a:defRPr>
            </a:pPr>
            <a:r>
              <a:t>Alles unnötige </a:t>
            </a:r>
          </a:p>
          <a:p>
            <a:pPr algn="l" defTabSz="825500">
              <a:lnSpc>
                <a:spcPct val="90000"/>
              </a:lnSpc>
              <a:defRPr sz="3300">
                <a:solidFill>
                  <a:srgbClr val="000000"/>
                </a:solidFill>
                <a:latin typeface="Averta for TBWA Bold"/>
                <a:ea typeface="Averta for TBWA Bold"/>
                <a:cs typeface="Averta for TBWA Bold"/>
                <a:sym typeface="Averta for TBWA Bold"/>
              </a:defRPr>
            </a:pPr>
            <a:r>
              <a:t>weglassen. Einfach!</a:t>
            </a:r>
          </a:p>
        </p:txBody>
      </p:sp>
      <p:sp>
        <p:nvSpPr>
          <p:cNvPr id="550" name="Niemals mehr als…"/>
          <p:cNvSpPr txBox="1"/>
          <p:nvPr/>
        </p:nvSpPr>
        <p:spPr>
          <a:xfrm>
            <a:off x="18676504" y="8908006"/>
            <a:ext cx="5948893" cy="162345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000000"/>
                </a:solidFill>
                <a:latin typeface="Averta for TBWA Bold"/>
                <a:ea typeface="Averta for TBWA Bold"/>
                <a:cs typeface="Averta for TBWA Bold"/>
                <a:sym typeface="Averta for TBWA Bold"/>
              </a:defRPr>
            </a:pPr>
            <a:r>
              <a:t>Niemals mehr als </a:t>
            </a:r>
          </a:p>
          <a:p>
            <a:pPr algn="l" defTabSz="825500">
              <a:lnSpc>
                <a:spcPct val="90000"/>
              </a:lnSpc>
              <a:defRPr sz="3300">
                <a:solidFill>
                  <a:srgbClr val="000000"/>
                </a:solidFill>
                <a:latin typeface="Averta for TBWA Bold"/>
                <a:ea typeface="Averta for TBWA Bold"/>
                <a:cs typeface="Averta for TBWA Bold"/>
                <a:sym typeface="Averta for TBWA Bold"/>
              </a:defRPr>
            </a:pPr>
            <a:r>
              <a:t>sechs Farben in </a:t>
            </a:r>
          </a:p>
          <a:p>
            <a:pPr algn="l" defTabSz="825500">
              <a:lnSpc>
                <a:spcPct val="90000"/>
              </a:lnSpc>
              <a:defRPr sz="3300">
                <a:solidFill>
                  <a:srgbClr val="000000"/>
                </a:solidFill>
                <a:latin typeface="Averta for TBWA Bold"/>
                <a:ea typeface="Averta for TBWA Bold"/>
                <a:cs typeface="Averta for TBWA Bold"/>
                <a:sym typeface="Averta for TBWA Bold"/>
              </a:defRPr>
            </a:pPr>
            <a:r>
              <a:t>einem Diagramm</a:t>
            </a:r>
          </a:p>
        </p:txBody>
      </p:sp>
      <p:sp>
        <p:nvSpPr>
          <p:cNvPr id="551" name="Einfache Typografie.…"/>
          <p:cNvSpPr txBox="1"/>
          <p:nvPr/>
        </p:nvSpPr>
        <p:spPr>
          <a:xfrm>
            <a:off x="18676504" y="11603824"/>
            <a:ext cx="4432566" cy="1696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lnSpc>
                <a:spcPct val="90000"/>
              </a:lnSpc>
              <a:defRPr sz="3300">
                <a:solidFill>
                  <a:srgbClr val="000000"/>
                </a:solidFill>
                <a:latin typeface="Averta for TBWA Bold"/>
                <a:ea typeface="Averta for TBWA Bold"/>
                <a:cs typeface="Averta for TBWA Bold"/>
                <a:sym typeface="Averta for TBWA Bold"/>
              </a:defRPr>
            </a:pPr>
            <a:r>
              <a:t>Einfache Typografie.</a:t>
            </a:r>
          </a:p>
          <a:p>
            <a:pPr algn="l" defTabSz="825500">
              <a:lnSpc>
                <a:spcPct val="90000"/>
              </a:lnSpc>
              <a:defRPr sz="3300">
                <a:solidFill>
                  <a:srgbClr val="000000"/>
                </a:solidFill>
                <a:latin typeface="Averta for TBWA Bold"/>
                <a:ea typeface="Averta for TBWA Bold"/>
                <a:cs typeface="Averta for TBWA Bold"/>
                <a:sym typeface="Averta for TBWA Bold"/>
              </a:defRPr>
            </a:pPr>
            <a:r>
              <a:t>Simpel!</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Rechteck"/>
          <p:cNvSpPr/>
          <p:nvPr/>
        </p:nvSpPr>
        <p:spPr>
          <a:xfrm>
            <a:off x="-87561" y="-1290"/>
            <a:ext cx="24534417" cy="13718580"/>
          </a:xfrm>
          <a:prstGeom prst="rect">
            <a:avLst/>
          </a:prstGeom>
          <a:solidFill>
            <a:schemeClr val="accent4">
              <a:hueOff val="-476017"/>
              <a:lumOff val="-10042"/>
            </a:scheme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54" name="Vielen Dank!"/>
          <p:cNvSpPr txBox="1"/>
          <p:nvPr>
            <p:ph type="body" idx="21"/>
          </p:nvPr>
        </p:nvSpPr>
        <p:spPr>
          <a:xfrm>
            <a:off x="1181100" y="1026762"/>
            <a:ext cx="14356027" cy="5851308"/>
          </a:xfrm>
          <a:prstGeom prst="rect">
            <a:avLst/>
          </a:prstGeom>
          <a:extLst>
            <a:ext uri="{C572A759-6A51-4108-AA02-DFA0A04FC94B}">
              <ma14:wrappingTextBoxFlag xmlns:ma14="http://schemas.microsoft.com/office/mac/drawingml/2011/main" val="1"/>
            </a:ext>
          </a:extLst>
        </p:spPr>
        <p:txBody>
          <a:bodyPr/>
          <a:lstStyle>
            <a:lvl1pPr>
              <a:lnSpc>
                <a:spcPct val="90000"/>
              </a:lnSpc>
              <a:defRPr b="0" sz="10000">
                <a:solidFill>
                  <a:srgbClr val="FFFFFF"/>
                </a:solidFill>
                <a:latin typeface="Averta for TBWA Bold"/>
                <a:ea typeface="Averta for TBWA Bold"/>
                <a:cs typeface="Averta for TBWA Bold"/>
                <a:sym typeface="Averta for TBWA Bold"/>
              </a:defRPr>
            </a:lvl1pPr>
          </a:lstStyle>
          <a:p>
            <a:pPr/>
            <a:r>
              <a:t>Vielen Dank!</a:t>
            </a:r>
          </a:p>
        </p:txBody>
      </p:sp>
      <p:sp>
        <p:nvSpPr>
          <p:cNvPr id="555" name="Linie"/>
          <p:cNvSpPr/>
          <p:nvPr/>
        </p:nvSpPr>
        <p:spPr>
          <a:xfrm>
            <a:off x="1278466" y="2712541"/>
            <a:ext cx="1245296" cy="1"/>
          </a:xfrm>
          <a:prstGeom prst="line">
            <a:avLst/>
          </a:prstGeom>
          <a:ln w="1270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66" name="diagramme-statistiken-und-kreisdiagramm-37138437.jpg" descr="diagramme-statistiken-und-kreisdiagramm-37138437.jpg"/>
          <p:cNvPicPr>
            <a:picLocks noChangeAspect="1"/>
          </p:cNvPicPr>
          <p:nvPr/>
        </p:nvPicPr>
        <p:blipFill>
          <a:blip r:embed="rId2">
            <a:extLst/>
          </a:blip>
          <a:stretch>
            <a:fillRect/>
          </a:stretch>
        </p:blipFill>
        <p:spPr>
          <a:xfrm>
            <a:off x="6006703" y="672703"/>
            <a:ext cx="12370594" cy="1237059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68" name="HEADER2_DE_Diagrammtypen.jpg" descr="HEADER2_DE_Diagrammtypen.jpg"/>
          <p:cNvPicPr>
            <a:picLocks noChangeAspect="1"/>
          </p:cNvPicPr>
          <p:nvPr/>
        </p:nvPicPr>
        <p:blipFill>
          <a:blip r:embed="rId2">
            <a:extLst/>
          </a:blip>
          <a:stretch>
            <a:fillRect/>
          </a:stretch>
        </p:blipFill>
        <p:spPr>
          <a:xfrm>
            <a:off x="-29499" y="-22704"/>
            <a:ext cx="24442998" cy="1376140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70" name="640w-a1n3AvtK3LQ.jpg" descr="640w-a1n3AvtK3LQ.jpg"/>
          <p:cNvPicPr>
            <a:picLocks noChangeAspect="1"/>
          </p:cNvPicPr>
          <p:nvPr/>
        </p:nvPicPr>
        <p:blipFill>
          <a:blip r:embed="rId2">
            <a:extLst/>
          </a:blip>
          <a:stretch>
            <a:fillRect/>
          </a:stretch>
        </p:blipFill>
        <p:spPr>
          <a:xfrm>
            <a:off x="9440630" y="-20423"/>
            <a:ext cx="5502739" cy="1375684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72" name="640w-a1n3AvtK3LQ.jpg" descr="640w-a1n3AvtK3LQ.jpg"/>
          <p:cNvPicPr>
            <a:picLocks noChangeAspect="1"/>
          </p:cNvPicPr>
          <p:nvPr/>
        </p:nvPicPr>
        <p:blipFill>
          <a:blip r:embed="rId2">
            <a:extLst/>
          </a:blip>
          <a:stretch>
            <a:fillRect/>
          </a:stretch>
        </p:blipFill>
        <p:spPr>
          <a:xfrm>
            <a:off x="5543232" y="-66311"/>
            <a:ext cx="13297536" cy="332438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174" name="640w-a1n3AvtK3LQ.jpg" descr="640w-a1n3AvtK3LQ.jpg"/>
          <p:cNvPicPr>
            <a:picLocks noChangeAspect="1"/>
          </p:cNvPicPr>
          <p:nvPr/>
        </p:nvPicPr>
        <p:blipFill>
          <a:blip r:embed="rId2">
            <a:extLst/>
          </a:blip>
          <a:stretch>
            <a:fillRect/>
          </a:stretch>
        </p:blipFill>
        <p:spPr>
          <a:xfrm>
            <a:off x="5543232" y="-12207511"/>
            <a:ext cx="13297536" cy="332438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E8C09DAA572454449B89AC5681277127" ma:contentTypeVersion="11" ma:contentTypeDescription="Ein neues Dokument erstellen." ma:contentTypeScope="" ma:versionID="8e8f082383ac25db4175c4372b739e9f">
  <xsd:schema xmlns:xsd="http://www.w3.org/2001/XMLSchema" xmlns:xs="http://www.w3.org/2001/XMLSchema" xmlns:p="http://schemas.microsoft.com/office/2006/metadata/properties" xmlns:ns2="7e44ac09-bc23-4ad2-b3b1-525f194f6163" xmlns:ns3="1cf2b037-bc23-4a68-83ad-0e5f6d02c8fc" targetNamespace="http://schemas.microsoft.com/office/2006/metadata/properties" ma:root="true" ma:fieldsID="5f585195edbf3005e2499055918159a6" ns2:_="" ns3:_="">
    <xsd:import namespace="7e44ac09-bc23-4ad2-b3b1-525f194f6163"/>
    <xsd:import namespace="1cf2b037-bc23-4a68-83ad-0e5f6d02c8fc"/>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4ac09-bc23-4ad2-b3b1-525f194f6163" elementFormDefault="qualified">
    <xsd:import namespace="http://schemas.microsoft.com/office/2006/documentManagement/types"/>
    <xsd:import namespace="http://schemas.microsoft.com/office/infopath/2007/PartnerControls"/>
    <xsd:element name="_dlc_DocId" ma:index="8" nillable="true" ma:displayName="Wert der Dokument-ID" ma:description="Der Wert der diesem Element zugewiesenen Dokument-ID." ma:internalName="_dlc_DocId" ma:readOnly="true">
      <xsd:simpleType>
        <xsd:restriction base="dms:Text"/>
      </xsd:simpleType>
    </xsd:element>
    <xsd:element name="_dlc_DocIdUrl" ma:index="9"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Freigegeben für - Details" ma:internalName="SharedWithDetails" ma:readOnly="true">
      <xsd:simpleType>
        <xsd:restriction base="dms:Note">
          <xsd:maxLength value="255"/>
        </xsd:restriction>
      </xsd:simpleType>
    </xsd:element>
    <xsd:element name="TaxCatchAll" ma:index="17" nillable="true" ma:displayName="Taxonomy Catch All Column" ma:hidden="true" ma:list="{f8b4f318-2487-4d85-8ec3-14e4aea27050}" ma:internalName="TaxCatchAll" ma:showField="CatchAllData" ma:web="7e44ac09-bc23-4ad2-b3b1-525f194f616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f2b037-bc23-4a68-83ad-0e5f6d02c8f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a01dd84a-c594-43af-8a17-71f87c97b523"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e44ac09-bc23-4ad2-b3b1-525f194f6163">NE4WTHHXSH2T-229807600-213</_dlc_DocId>
    <_dlc_DocIdUrl xmlns="7e44ac09-bc23-4ad2-b3b1-525f194f6163">
      <Url>https://tgmwien.sharepoint.com/teams/HIT/INSY/_layouts/15/DocIdRedir.aspx?ID=NE4WTHHXSH2T-229807600-213</Url>
      <Description>NE4WTHHXSH2T-229807600-213</Description>
    </_dlc_DocIdUrl>
    <lcf76f155ced4ddcb4097134ff3c332f xmlns="1cf2b037-bc23-4a68-83ad-0e5f6d02c8fc">
      <Terms xmlns="http://schemas.microsoft.com/office/infopath/2007/PartnerControls"/>
    </lcf76f155ced4ddcb4097134ff3c332f>
    <TaxCatchAll xmlns="7e44ac09-bc23-4ad2-b3b1-525f194f6163" xsi:nil="true"/>
  </documentManagement>
</p:properties>
</file>

<file path=customXml/itemProps1.xml><?xml version="1.0" encoding="utf-8"?>
<ds:datastoreItem xmlns:ds="http://schemas.openxmlformats.org/officeDocument/2006/customXml" ds:itemID="{D66BAF68-F3B6-487C-BF07-9E862E00749F}"/>
</file>

<file path=customXml/itemProps2.xml><?xml version="1.0" encoding="utf-8"?>
<ds:datastoreItem xmlns:ds="http://schemas.openxmlformats.org/officeDocument/2006/customXml" ds:itemID="{4AD771FD-C9D7-4C7F-AF6B-1985A346A3F9}"/>
</file>

<file path=customXml/itemProps3.xml><?xml version="1.0" encoding="utf-8"?>
<ds:datastoreItem xmlns:ds="http://schemas.openxmlformats.org/officeDocument/2006/customXml" ds:itemID="{87BD7814-ECD8-43F9-99FD-74EEB1CC3986}"/>
</file>

<file path=customXml/itemProps4.xml><?xml version="1.0" encoding="utf-8"?>
<ds:datastoreItem xmlns:ds="http://schemas.openxmlformats.org/officeDocument/2006/customXml" ds:itemID="{011D19AB-0847-4023-AE38-83E5D2AA75A7}"/>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0x010100E8C09DAA572454449B89AC5681277127</vt:lpwstr>
  </property>
  <property fmtid="{D5CDD505-2E9C-101B-9397-08002B2CF9AE}" pid="3" name="_dlc_DocIdItemGuid">
    <vt:lpwstr>1780abb3-6ef8-4708-8f54-41e703178830</vt:lpwstr>
  </property>
</Properties>
</file>